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2" r:id="rId2"/>
  </p:sldMasterIdLst>
  <p:sldIdLst>
    <p:sldId id="256" r:id="rId3"/>
    <p:sldId id="257" r:id="rId4"/>
    <p:sldId id="259" r:id="rId5"/>
    <p:sldId id="265" r:id="rId6"/>
    <p:sldId id="264" r:id="rId7"/>
    <p:sldId id="260" r:id="rId8"/>
    <p:sldId id="263" r:id="rId9"/>
    <p:sldId id="262" r:id="rId10"/>
    <p:sldId id="261" r:id="rId11"/>
    <p:sldId id="268" r:id="rId12"/>
    <p:sldId id="269" r:id="rId13"/>
    <p:sldId id="270" r:id="rId14"/>
    <p:sldId id="271" r:id="rId15"/>
    <p:sldId id="272" r:id="rId16"/>
    <p:sldId id="275" r:id="rId17"/>
    <p:sldId id="276" r:id="rId18"/>
    <p:sldId id="267" r:id="rId19"/>
    <p:sldId id="273" r:id="rId20"/>
    <p:sldId id="274" r:id="rId21"/>
  </p:sldIdLst>
  <p:sldSz cx="12192000" cy="6858000"/>
  <p:notesSz cx="6858000" cy="9144000"/>
  <p:embeddedFontLst>
    <p:embeddedFont>
      <p:font typeface="Bebas Neue" panose="020B0606020202050201" charset="0"/>
      <p:regular r:id="rId22"/>
    </p:embeddedFon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Montserrat Light" panose="020B0604020202020204" charset="0"/>
      <p:regular r:id="rId29"/>
      <p:italic r:id="rId30"/>
    </p:embeddedFont>
    <p:embeddedFont>
      <p:font typeface="Poppins Medium" panose="020B0604020202020204" charset="0"/>
      <p:regular r:id="rId31"/>
      <p:italic r:id="rId32"/>
    </p:embeddedFont>
    <p:embeddedFont>
      <p:font typeface="Poppins SemiBold" panose="020B0604020202020204" charset="0"/>
      <p:bold r:id="rId33"/>
      <p:boldItalic r:id="rId3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111E"/>
    <a:srgbClr val="063D63"/>
    <a:srgbClr val="AFB135"/>
    <a:srgbClr val="2F2E33"/>
    <a:srgbClr val="395199"/>
    <a:srgbClr val="FFA52E"/>
    <a:srgbClr val="F73D19"/>
    <a:srgbClr val="04162E"/>
    <a:srgbClr val="2874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3"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21" Type="http://schemas.openxmlformats.org/officeDocument/2006/relationships/slide" Target="slides/slide19.xml"/><Relationship Id="rId34" Type="http://schemas.openxmlformats.org/officeDocument/2006/relationships/font" Target="fonts/font1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53567A-742F-43AC-8D12-B835C7C15533}"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4003E812-520B-4A7B-9992-69D458490F32}">
      <dgm:prSet/>
      <dgm:spPr/>
      <dgm:t>
        <a:bodyPr/>
        <a:lstStyle/>
        <a:p>
          <a:r>
            <a:rPr lang="en-US" b="1" dirty="0"/>
            <a:t>MAC Address </a:t>
          </a:r>
          <a:endParaRPr lang="en-US" dirty="0"/>
        </a:p>
      </dgm:t>
    </dgm:pt>
    <dgm:pt modelId="{EA9B0C94-45DE-439B-8AAA-919AFF1E86DF}" type="parTrans" cxnId="{C51A7052-FA03-4493-9453-1F53CA1FEF54}">
      <dgm:prSet/>
      <dgm:spPr/>
      <dgm:t>
        <a:bodyPr/>
        <a:lstStyle/>
        <a:p>
          <a:endParaRPr lang="en-US"/>
        </a:p>
      </dgm:t>
    </dgm:pt>
    <dgm:pt modelId="{10DB53A2-45BF-4142-B1E4-E3A8B3FAD0D9}" type="sibTrans" cxnId="{C51A7052-FA03-4493-9453-1F53CA1FEF54}">
      <dgm:prSet/>
      <dgm:spPr/>
      <dgm:t>
        <a:bodyPr/>
        <a:lstStyle/>
        <a:p>
          <a:endParaRPr lang="en-US"/>
        </a:p>
      </dgm:t>
    </dgm:pt>
    <dgm:pt modelId="{8A713681-3595-4639-903D-A2DDD50843A9}">
      <dgm:prSet/>
      <dgm:spPr/>
      <dgm:t>
        <a:bodyPr/>
        <a:lstStyle/>
        <a:p>
          <a:r>
            <a:rPr lang="en-US" dirty="0"/>
            <a:t>00:1A:C2:7B:00:47</a:t>
          </a:r>
        </a:p>
      </dgm:t>
    </dgm:pt>
    <dgm:pt modelId="{A5C6EECA-A665-4B41-B88B-03A45A238661}" type="parTrans" cxnId="{B79D96E3-6799-4256-93A8-23F28CBB3215}">
      <dgm:prSet/>
      <dgm:spPr/>
      <dgm:t>
        <a:bodyPr/>
        <a:lstStyle/>
        <a:p>
          <a:endParaRPr lang="en-US"/>
        </a:p>
      </dgm:t>
    </dgm:pt>
    <dgm:pt modelId="{7274510E-586C-4448-BEFB-7E3D397F3F2A}" type="sibTrans" cxnId="{B79D96E3-6799-4256-93A8-23F28CBB3215}">
      <dgm:prSet/>
      <dgm:spPr/>
      <dgm:t>
        <a:bodyPr/>
        <a:lstStyle/>
        <a:p>
          <a:endParaRPr lang="en-US"/>
        </a:p>
      </dgm:t>
    </dgm:pt>
    <dgm:pt modelId="{C2CBB164-8C45-418D-B00E-4A2BCFBDEBA1}">
      <dgm:prSet/>
      <dgm:spPr/>
      <dgm:t>
        <a:bodyPr/>
        <a:lstStyle/>
        <a:p>
          <a:r>
            <a:rPr lang="en-US" b="1" dirty="0"/>
            <a:t>IP address </a:t>
          </a:r>
        </a:p>
      </dgm:t>
    </dgm:pt>
    <dgm:pt modelId="{826FE6EC-ECB0-4CAA-84B8-AE0E92400B67}" type="parTrans" cxnId="{B6863C9E-5FDF-48C1-A897-7420478290E2}">
      <dgm:prSet/>
      <dgm:spPr/>
      <dgm:t>
        <a:bodyPr/>
        <a:lstStyle/>
        <a:p>
          <a:endParaRPr lang="en-US"/>
        </a:p>
      </dgm:t>
    </dgm:pt>
    <dgm:pt modelId="{65FBDD2E-615A-4E3A-B61E-CF147D3BBF9A}" type="sibTrans" cxnId="{B6863C9E-5FDF-48C1-A897-7420478290E2}">
      <dgm:prSet/>
      <dgm:spPr/>
      <dgm:t>
        <a:bodyPr/>
        <a:lstStyle/>
        <a:p>
          <a:endParaRPr lang="en-US"/>
        </a:p>
      </dgm:t>
    </dgm:pt>
    <dgm:pt modelId="{9BC58031-028A-42A3-9177-8BBC26B808B4}">
      <dgm:prSet/>
      <dgm:spPr/>
      <dgm:t>
        <a:bodyPr/>
        <a:lstStyle/>
        <a:p>
          <a:r>
            <a:rPr lang="en-US" dirty="0"/>
            <a:t>V4</a:t>
          </a:r>
        </a:p>
      </dgm:t>
    </dgm:pt>
    <dgm:pt modelId="{296413E3-08D7-46F4-86DC-1A99E1551612}" type="parTrans" cxnId="{42949084-8651-481C-879D-8D97C75BE77A}">
      <dgm:prSet/>
      <dgm:spPr/>
      <dgm:t>
        <a:bodyPr/>
        <a:lstStyle/>
        <a:p>
          <a:endParaRPr lang="en-US"/>
        </a:p>
      </dgm:t>
    </dgm:pt>
    <dgm:pt modelId="{0D903BB2-0D98-46EC-9145-08A1052C0FB5}" type="sibTrans" cxnId="{42949084-8651-481C-879D-8D97C75BE77A}">
      <dgm:prSet/>
      <dgm:spPr/>
      <dgm:t>
        <a:bodyPr/>
        <a:lstStyle/>
        <a:p>
          <a:endParaRPr lang="en-US"/>
        </a:p>
      </dgm:t>
    </dgm:pt>
    <dgm:pt modelId="{754F5934-8138-43BE-AD13-266F6FAA5D93}">
      <dgm:prSet/>
      <dgm:spPr/>
      <dgm:t>
        <a:bodyPr/>
        <a:lstStyle/>
        <a:p>
          <a:r>
            <a:rPr lang="en-US" dirty="0"/>
            <a:t>192.168.1.1</a:t>
          </a:r>
        </a:p>
      </dgm:t>
    </dgm:pt>
    <dgm:pt modelId="{49C315BC-50AE-4FA4-B427-8D03FB4D69B0}" type="parTrans" cxnId="{A9428058-56A9-49AF-9062-1BF75C6346F7}">
      <dgm:prSet/>
      <dgm:spPr/>
      <dgm:t>
        <a:bodyPr/>
        <a:lstStyle/>
        <a:p>
          <a:endParaRPr lang="en-US"/>
        </a:p>
      </dgm:t>
    </dgm:pt>
    <dgm:pt modelId="{DCE901BD-7021-4A40-84D5-76A17AA31288}" type="sibTrans" cxnId="{A9428058-56A9-49AF-9062-1BF75C6346F7}">
      <dgm:prSet/>
      <dgm:spPr/>
      <dgm:t>
        <a:bodyPr/>
        <a:lstStyle/>
        <a:p>
          <a:endParaRPr lang="en-US"/>
        </a:p>
      </dgm:t>
    </dgm:pt>
    <dgm:pt modelId="{30160550-A7DC-4808-B445-C5C1C35F7F79}">
      <dgm:prSet/>
      <dgm:spPr/>
      <dgm:t>
        <a:bodyPr/>
        <a:lstStyle/>
        <a:p>
          <a:r>
            <a:rPr lang="en-US" dirty="0"/>
            <a:t>V6</a:t>
          </a:r>
        </a:p>
      </dgm:t>
    </dgm:pt>
    <dgm:pt modelId="{AA786DA7-93F7-4367-8C9C-16D7846E223E}" type="parTrans" cxnId="{BDA80589-551D-4EEE-BAE6-FBCA5C62444F}">
      <dgm:prSet/>
      <dgm:spPr/>
      <dgm:t>
        <a:bodyPr/>
        <a:lstStyle/>
        <a:p>
          <a:endParaRPr lang="en-US"/>
        </a:p>
      </dgm:t>
    </dgm:pt>
    <dgm:pt modelId="{33046171-A2B4-4858-BD2C-DA5ACF143C47}" type="sibTrans" cxnId="{BDA80589-551D-4EEE-BAE6-FBCA5C62444F}">
      <dgm:prSet/>
      <dgm:spPr/>
      <dgm:t>
        <a:bodyPr/>
        <a:lstStyle/>
        <a:p>
          <a:endParaRPr lang="en-US"/>
        </a:p>
      </dgm:t>
    </dgm:pt>
    <dgm:pt modelId="{699BDD24-9247-4289-97DD-83F4C3309A62}">
      <dgm:prSet/>
      <dgm:spPr/>
      <dgm:t>
        <a:bodyPr/>
        <a:lstStyle/>
        <a:p>
          <a:r>
            <a:rPr lang="en-US" dirty="0"/>
            <a:t>2001:0db8:85a3:0000:0000:8a2e:0370:7334</a:t>
          </a:r>
        </a:p>
      </dgm:t>
    </dgm:pt>
    <dgm:pt modelId="{D6A3BA9B-BF4A-4D7F-BB3D-093173CF4DFC}" type="parTrans" cxnId="{4A73EF78-906D-452A-8F7E-7568E994D1E9}">
      <dgm:prSet/>
      <dgm:spPr/>
      <dgm:t>
        <a:bodyPr/>
        <a:lstStyle/>
        <a:p>
          <a:endParaRPr lang="en-US"/>
        </a:p>
      </dgm:t>
    </dgm:pt>
    <dgm:pt modelId="{F665E63E-8AA1-493B-9733-2D2A9C8B5ED0}" type="sibTrans" cxnId="{4A73EF78-906D-452A-8F7E-7568E994D1E9}">
      <dgm:prSet/>
      <dgm:spPr/>
      <dgm:t>
        <a:bodyPr/>
        <a:lstStyle/>
        <a:p>
          <a:endParaRPr lang="en-US"/>
        </a:p>
      </dgm:t>
    </dgm:pt>
    <dgm:pt modelId="{217EA734-C028-417B-B4AB-23BD42653F9A}" type="pres">
      <dgm:prSet presAssocID="{0F53567A-742F-43AC-8D12-B835C7C15533}" presName="vert0" presStyleCnt="0">
        <dgm:presLayoutVars>
          <dgm:dir/>
          <dgm:animOne val="branch"/>
          <dgm:animLvl val="lvl"/>
        </dgm:presLayoutVars>
      </dgm:prSet>
      <dgm:spPr/>
    </dgm:pt>
    <dgm:pt modelId="{CBD0E3F1-0738-47CB-B32A-1B03020F4D2D}" type="pres">
      <dgm:prSet presAssocID="{4003E812-520B-4A7B-9992-69D458490F32}" presName="thickLine" presStyleLbl="alignNode1" presStyleIdx="0" presStyleCnt="4"/>
      <dgm:spPr/>
    </dgm:pt>
    <dgm:pt modelId="{045D5CB5-EE47-473F-B096-D3264486E910}" type="pres">
      <dgm:prSet presAssocID="{4003E812-520B-4A7B-9992-69D458490F32}" presName="horz1" presStyleCnt="0"/>
      <dgm:spPr/>
    </dgm:pt>
    <dgm:pt modelId="{B5817FD2-7164-4DB2-B2CF-B64D88ADACFB}" type="pres">
      <dgm:prSet presAssocID="{4003E812-520B-4A7B-9992-69D458490F32}" presName="tx1" presStyleLbl="revTx" presStyleIdx="0" presStyleCnt="7"/>
      <dgm:spPr/>
    </dgm:pt>
    <dgm:pt modelId="{0FC9622F-EA70-46DD-B162-DA3943D27992}" type="pres">
      <dgm:prSet presAssocID="{4003E812-520B-4A7B-9992-69D458490F32}" presName="vert1" presStyleCnt="0"/>
      <dgm:spPr/>
    </dgm:pt>
    <dgm:pt modelId="{6A65B51F-AACE-4251-8519-5B1D154936CA}" type="pres">
      <dgm:prSet presAssocID="{8A713681-3595-4639-903D-A2DDD50843A9}" presName="vertSpace2a" presStyleCnt="0"/>
      <dgm:spPr/>
    </dgm:pt>
    <dgm:pt modelId="{79B58B4D-FF8B-40F1-BA26-F9C1F8AB35B5}" type="pres">
      <dgm:prSet presAssocID="{8A713681-3595-4639-903D-A2DDD50843A9}" presName="horz2" presStyleCnt="0"/>
      <dgm:spPr/>
    </dgm:pt>
    <dgm:pt modelId="{206AF3DE-D2FD-4C3C-B601-6F4895DCDAEE}" type="pres">
      <dgm:prSet presAssocID="{8A713681-3595-4639-903D-A2DDD50843A9}" presName="horzSpace2" presStyleCnt="0"/>
      <dgm:spPr/>
    </dgm:pt>
    <dgm:pt modelId="{25BB70A4-5031-4415-A09E-2D951EAE91A2}" type="pres">
      <dgm:prSet presAssocID="{8A713681-3595-4639-903D-A2DDD50843A9}" presName="tx2" presStyleLbl="revTx" presStyleIdx="1" presStyleCnt="7"/>
      <dgm:spPr/>
    </dgm:pt>
    <dgm:pt modelId="{F20E7D58-5D0E-4DA9-9914-5CE243892C3A}" type="pres">
      <dgm:prSet presAssocID="{8A713681-3595-4639-903D-A2DDD50843A9}" presName="vert2" presStyleCnt="0"/>
      <dgm:spPr/>
    </dgm:pt>
    <dgm:pt modelId="{25874D74-E75B-4074-BD0A-4BF2A7CB9249}" type="pres">
      <dgm:prSet presAssocID="{8A713681-3595-4639-903D-A2DDD50843A9}" presName="thinLine2b" presStyleLbl="callout" presStyleIdx="0" presStyleCnt="3"/>
      <dgm:spPr/>
    </dgm:pt>
    <dgm:pt modelId="{93C1C2C7-3D1F-402D-A933-32114CF6B83C}" type="pres">
      <dgm:prSet presAssocID="{8A713681-3595-4639-903D-A2DDD50843A9}" presName="vertSpace2b" presStyleCnt="0"/>
      <dgm:spPr/>
    </dgm:pt>
    <dgm:pt modelId="{DD5011DD-FFD3-4107-A762-AB91C5F15A25}" type="pres">
      <dgm:prSet presAssocID="{C2CBB164-8C45-418D-B00E-4A2BCFBDEBA1}" presName="thickLine" presStyleLbl="alignNode1" presStyleIdx="1" presStyleCnt="4"/>
      <dgm:spPr/>
    </dgm:pt>
    <dgm:pt modelId="{6C145DF7-AC3C-463D-A408-C18176320A8E}" type="pres">
      <dgm:prSet presAssocID="{C2CBB164-8C45-418D-B00E-4A2BCFBDEBA1}" presName="horz1" presStyleCnt="0"/>
      <dgm:spPr/>
    </dgm:pt>
    <dgm:pt modelId="{17C19BA1-8126-4B69-AEBB-30AF85912320}" type="pres">
      <dgm:prSet presAssocID="{C2CBB164-8C45-418D-B00E-4A2BCFBDEBA1}" presName="tx1" presStyleLbl="revTx" presStyleIdx="2" presStyleCnt="7"/>
      <dgm:spPr/>
    </dgm:pt>
    <dgm:pt modelId="{EEDDF38B-CBB7-470A-86CB-87AD9E12FBDA}" type="pres">
      <dgm:prSet presAssocID="{C2CBB164-8C45-418D-B00E-4A2BCFBDEBA1}" presName="vert1" presStyleCnt="0"/>
      <dgm:spPr/>
    </dgm:pt>
    <dgm:pt modelId="{31B90FD4-C2E8-4BDB-84EA-1FFF56529275}" type="pres">
      <dgm:prSet presAssocID="{9BC58031-028A-42A3-9177-8BBC26B808B4}" presName="thickLine" presStyleLbl="alignNode1" presStyleIdx="2" presStyleCnt="4"/>
      <dgm:spPr>
        <a:ln>
          <a:solidFill>
            <a:schemeClr val="bg1"/>
          </a:solidFill>
        </a:ln>
      </dgm:spPr>
    </dgm:pt>
    <dgm:pt modelId="{F6EAAB31-6EC0-4D14-A5DC-9C58A2F7D321}" type="pres">
      <dgm:prSet presAssocID="{9BC58031-028A-42A3-9177-8BBC26B808B4}" presName="horz1" presStyleCnt="0"/>
      <dgm:spPr/>
    </dgm:pt>
    <dgm:pt modelId="{687433F9-0948-4867-97DA-D48A6E88B7A6}" type="pres">
      <dgm:prSet presAssocID="{9BC58031-028A-42A3-9177-8BBC26B808B4}" presName="tx1" presStyleLbl="revTx" presStyleIdx="3" presStyleCnt="7" custLinFactNeighborY="-54820"/>
      <dgm:spPr/>
    </dgm:pt>
    <dgm:pt modelId="{5D50D645-2918-4017-AEB4-0568244215A5}" type="pres">
      <dgm:prSet presAssocID="{9BC58031-028A-42A3-9177-8BBC26B808B4}" presName="vert1" presStyleCnt="0"/>
      <dgm:spPr/>
    </dgm:pt>
    <dgm:pt modelId="{5841746D-6C53-4787-99F5-DED4E61B4A4A}" type="pres">
      <dgm:prSet presAssocID="{754F5934-8138-43BE-AD13-266F6FAA5D93}" presName="vertSpace2a" presStyleCnt="0"/>
      <dgm:spPr/>
    </dgm:pt>
    <dgm:pt modelId="{A909D36A-3FE9-4A8F-AC91-C26F2E63F947}" type="pres">
      <dgm:prSet presAssocID="{754F5934-8138-43BE-AD13-266F6FAA5D93}" presName="horz2" presStyleCnt="0"/>
      <dgm:spPr/>
    </dgm:pt>
    <dgm:pt modelId="{1B55339B-73D7-40F5-9605-0EBDDD609A8B}" type="pres">
      <dgm:prSet presAssocID="{754F5934-8138-43BE-AD13-266F6FAA5D93}" presName="horzSpace2" presStyleCnt="0"/>
      <dgm:spPr/>
    </dgm:pt>
    <dgm:pt modelId="{D0A4DF82-3727-46E9-B0A4-70F554A1CC3D}" type="pres">
      <dgm:prSet presAssocID="{754F5934-8138-43BE-AD13-266F6FAA5D93}" presName="tx2" presStyleLbl="revTx" presStyleIdx="4" presStyleCnt="7" custLinFactNeighborY="-60361"/>
      <dgm:spPr/>
    </dgm:pt>
    <dgm:pt modelId="{905D5257-8DB5-4344-9BB1-2759FF300677}" type="pres">
      <dgm:prSet presAssocID="{754F5934-8138-43BE-AD13-266F6FAA5D93}" presName="vert2" presStyleCnt="0"/>
      <dgm:spPr/>
    </dgm:pt>
    <dgm:pt modelId="{C2F1814F-3262-40F5-B79B-96C2784F57E8}" type="pres">
      <dgm:prSet presAssocID="{754F5934-8138-43BE-AD13-266F6FAA5D93}" presName="thinLine2b" presStyleLbl="callout" presStyleIdx="1" presStyleCnt="3" custFlipVert="1" custFlipHor="1" custSzY="88374" custScaleX="84245" custLinFactY="1782068" custLinFactNeighborX="-23156" custLinFactNeighborY="1800000"/>
      <dgm:spPr/>
    </dgm:pt>
    <dgm:pt modelId="{CCB4BDCE-B68F-4715-8518-997E01E5A42D}" type="pres">
      <dgm:prSet presAssocID="{754F5934-8138-43BE-AD13-266F6FAA5D93}" presName="vertSpace2b" presStyleCnt="0"/>
      <dgm:spPr/>
    </dgm:pt>
    <dgm:pt modelId="{6E8E9F59-EA3C-43B3-BDD0-7B04E5111A7F}" type="pres">
      <dgm:prSet presAssocID="{30160550-A7DC-4808-B445-C5C1C35F7F79}" presName="thickLine" presStyleLbl="alignNode1" presStyleIdx="3" presStyleCnt="4" custLinFactNeighborY="-74311"/>
      <dgm:spPr/>
    </dgm:pt>
    <dgm:pt modelId="{5D6B88FD-1573-422F-8A7D-2904553DE2BB}" type="pres">
      <dgm:prSet presAssocID="{30160550-A7DC-4808-B445-C5C1C35F7F79}" presName="horz1" presStyleCnt="0"/>
      <dgm:spPr/>
    </dgm:pt>
    <dgm:pt modelId="{B785120A-8C6E-4FCC-8B71-78A7CB2BF4BC}" type="pres">
      <dgm:prSet presAssocID="{30160550-A7DC-4808-B445-C5C1C35F7F79}" presName="tx1" presStyleLbl="revTx" presStyleIdx="5" presStyleCnt="7" custLinFactNeighborY="-46293"/>
      <dgm:spPr/>
    </dgm:pt>
    <dgm:pt modelId="{8BBD4B76-3327-46B6-BF31-623935E56705}" type="pres">
      <dgm:prSet presAssocID="{30160550-A7DC-4808-B445-C5C1C35F7F79}" presName="vert1" presStyleCnt="0"/>
      <dgm:spPr/>
    </dgm:pt>
    <dgm:pt modelId="{EDB80D8C-CB18-4483-89AA-F33CC41D43AC}" type="pres">
      <dgm:prSet presAssocID="{699BDD24-9247-4289-97DD-83F4C3309A62}" presName="vertSpace2a" presStyleCnt="0"/>
      <dgm:spPr/>
    </dgm:pt>
    <dgm:pt modelId="{4960826C-2408-4DAA-8B28-5E2DCB607A7A}" type="pres">
      <dgm:prSet presAssocID="{699BDD24-9247-4289-97DD-83F4C3309A62}" presName="horz2" presStyleCnt="0"/>
      <dgm:spPr/>
    </dgm:pt>
    <dgm:pt modelId="{8C8917C5-1B45-4343-8E8A-48646C086140}" type="pres">
      <dgm:prSet presAssocID="{699BDD24-9247-4289-97DD-83F4C3309A62}" presName="horzSpace2" presStyleCnt="0"/>
      <dgm:spPr/>
    </dgm:pt>
    <dgm:pt modelId="{112D8CE6-9527-4525-9D8A-D600249E2807}" type="pres">
      <dgm:prSet presAssocID="{699BDD24-9247-4289-97DD-83F4C3309A62}" presName="tx2" presStyleLbl="revTx" presStyleIdx="6" presStyleCnt="7" custLinFactNeighborX="-13694" custLinFactNeighborY="-64713"/>
      <dgm:spPr/>
    </dgm:pt>
    <dgm:pt modelId="{07B1C56A-4AF8-4AE9-AEEC-C485C6B24BE6}" type="pres">
      <dgm:prSet presAssocID="{699BDD24-9247-4289-97DD-83F4C3309A62}" presName="vert2" presStyleCnt="0"/>
      <dgm:spPr/>
    </dgm:pt>
    <dgm:pt modelId="{61342762-93EB-48AD-A233-DD3C5405779C}" type="pres">
      <dgm:prSet presAssocID="{699BDD24-9247-4289-97DD-83F4C3309A62}" presName="thinLine2b" presStyleLbl="callout" presStyleIdx="2" presStyleCnt="3"/>
      <dgm:spPr/>
    </dgm:pt>
    <dgm:pt modelId="{D3B837F2-A683-4EE9-896A-B6534A2C214D}" type="pres">
      <dgm:prSet presAssocID="{699BDD24-9247-4289-97DD-83F4C3309A62}" presName="vertSpace2b" presStyleCnt="0"/>
      <dgm:spPr/>
    </dgm:pt>
  </dgm:ptLst>
  <dgm:cxnLst>
    <dgm:cxn modelId="{E2B61D1A-7C21-4C5E-AA2E-87F0AF70FA3C}" type="presOf" srcId="{754F5934-8138-43BE-AD13-266F6FAA5D93}" destId="{D0A4DF82-3727-46E9-B0A4-70F554A1CC3D}" srcOrd="0" destOrd="0" presId="urn:microsoft.com/office/officeart/2008/layout/LinedList"/>
    <dgm:cxn modelId="{00B16030-144A-459C-AF60-783175EB9402}" type="presOf" srcId="{699BDD24-9247-4289-97DD-83F4C3309A62}" destId="{112D8CE6-9527-4525-9D8A-D600249E2807}" srcOrd="0" destOrd="0" presId="urn:microsoft.com/office/officeart/2008/layout/LinedList"/>
    <dgm:cxn modelId="{2A173E40-1188-4DAB-B3D7-57E8EA46CA56}" type="presOf" srcId="{C2CBB164-8C45-418D-B00E-4A2BCFBDEBA1}" destId="{17C19BA1-8126-4B69-AEBB-30AF85912320}" srcOrd="0" destOrd="0" presId="urn:microsoft.com/office/officeart/2008/layout/LinedList"/>
    <dgm:cxn modelId="{51558043-3CAA-42CE-8C15-F63EFAFD8D69}" type="presOf" srcId="{9BC58031-028A-42A3-9177-8BBC26B808B4}" destId="{687433F9-0948-4867-97DA-D48A6E88B7A6}" srcOrd="0" destOrd="0" presId="urn:microsoft.com/office/officeart/2008/layout/LinedList"/>
    <dgm:cxn modelId="{C51A7052-FA03-4493-9453-1F53CA1FEF54}" srcId="{0F53567A-742F-43AC-8D12-B835C7C15533}" destId="{4003E812-520B-4A7B-9992-69D458490F32}" srcOrd="0" destOrd="0" parTransId="{EA9B0C94-45DE-439B-8AAA-919AFF1E86DF}" sibTransId="{10DB53A2-45BF-4142-B1E4-E3A8B3FAD0D9}"/>
    <dgm:cxn modelId="{A9428058-56A9-49AF-9062-1BF75C6346F7}" srcId="{9BC58031-028A-42A3-9177-8BBC26B808B4}" destId="{754F5934-8138-43BE-AD13-266F6FAA5D93}" srcOrd="0" destOrd="0" parTransId="{49C315BC-50AE-4FA4-B427-8D03FB4D69B0}" sibTransId="{DCE901BD-7021-4A40-84D5-76A17AA31288}"/>
    <dgm:cxn modelId="{4A73EF78-906D-452A-8F7E-7568E994D1E9}" srcId="{30160550-A7DC-4808-B445-C5C1C35F7F79}" destId="{699BDD24-9247-4289-97DD-83F4C3309A62}" srcOrd="0" destOrd="0" parTransId="{D6A3BA9B-BF4A-4D7F-BB3D-093173CF4DFC}" sibTransId="{F665E63E-8AA1-493B-9733-2D2A9C8B5ED0}"/>
    <dgm:cxn modelId="{42949084-8651-481C-879D-8D97C75BE77A}" srcId="{0F53567A-742F-43AC-8D12-B835C7C15533}" destId="{9BC58031-028A-42A3-9177-8BBC26B808B4}" srcOrd="2" destOrd="0" parTransId="{296413E3-08D7-46F4-86DC-1A99E1551612}" sibTransId="{0D903BB2-0D98-46EC-9145-08A1052C0FB5}"/>
    <dgm:cxn modelId="{BDA80589-551D-4EEE-BAE6-FBCA5C62444F}" srcId="{0F53567A-742F-43AC-8D12-B835C7C15533}" destId="{30160550-A7DC-4808-B445-C5C1C35F7F79}" srcOrd="3" destOrd="0" parTransId="{AA786DA7-93F7-4367-8C9C-16D7846E223E}" sibTransId="{33046171-A2B4-4858-BD2C-DA5ACF143C47}"/>
    <dgm:cxn modelId="{B6863C9E-5FDF-48C1-A897-7420478290E2}" srcId="{0F53567A-742F-43AC-8D12-B835C7C15533}" destId="{C2CBB164-8C45-418D-B00E-4A2BCFBDEBA1}" srcOrd="1" destOrd="0" parTransId="{826FE6EC-ECB0-4CAA-84B8-AE0E92400B67}" sibTransId="{65FBDD2E-615A-4E3A-B61E-CF147D3BBF9A}"/>
    <dgm:cxn modelId="{26AAD5AA-1C63-4DE9-9BEF-CD7553925A56}" type="presOf" srcId="{30160550-A7DC-4808-B445-C5C1C35F7F79}" destId="{B785120A-8C6E-4FCC-8B71-78A7CB2BF4BC}" srcOrd="0" destOrd="0" presId="urn:microsoft.com/office/officeart/2008/layout/LinedList"/>
    <dgm:cxn modelId="{6BC6B1B0-C360-4B95-B4E9-776D4011642C}" type="presOf" srcId="{0F53567A-742F-43AC-8D12-B835C7C15533}" destId="{217EA734-C028-417B-B4AB-23BD42653F9A}" srcOrd="0" destOrd="0" presId="urn:microsoft.com/office/officeart/2008/layout/LinedList"/>
    <dgm:cxn modelId="{DCD09FC4-5A78-47CF-8CD1-A06C368CA86A}" type="presOf" srcId="{4003E812-520B-4A7B-9992-69D458490F32}" destId="{B5817FD2-7164-4DB2-B2CF-B64D88ADACFB}" srcOrd="0" destOrd="0" presId="urn:microsoft.com/office/officeart/2008/layout/LinedList"/>
    <dgm:cxn modelId="{DBDB52DD-9761-49E8-A373-49D388B4981E}" type="presOf" srcId="{8A713681-3595-4639-903D-A2DDD50843A9}" destId="{25BB70A4-5031-4415-A09E-2D951EAE91A2}" srcOrd="0" destOrd="0" presId="urn:microsoft.com/office/officeart/2008/layout/LinedList"/>
    <dgm:cxn modelId="{B79D96E3-6799-4256-93A8-23F28CBB3215}" srcId="{4003E812-520B-4A7B-9992-69D458490F32}" destId="{8A713681-3595-4639-903D-A2DDD50843A9}" srcOrd="0" destOrd="0" parTransId="{A5C6EECA-A665-4B41-B88B-03A45A238661}" sibTransId="{7274510E-586C-4448-BEFB-7E3D397F3F2A}"/>
    <dgm:cxn modelId="{E0CD5F40-ADC1-4313-B54F-59932E5C5536}" type="presParOf" srcId="{217EA734-C028-417B-B4AB-23BD42653F9A}" destId="{CBD0E3F1-0738-47CB-B32A-1B03020F4D2D}" srcOrd="0" destOrd="0" presId="urn:microsoft.com/office/officeart/2008/layout/LinedList"/>
    <dgm:cxn modelId="{76C63E33-F42A-445E-BE69-24F2ACC8BD46}" type="presParOf" srcId="{217EA734-C028-417B-B4AB-23BD42653F9A}" destId="{045D5CB5-EE47-473F-B096-D3264486E910}" srcOrd="1" destOrd="0" presId="urn:microsoft.com/office/officeart/2008/layout/LinedList"/>
    <dgm:cxn modelId="{8504AF2F-F495-43C4-AA06-DC9B017BD135}" type="presParOf" srcId="{045D5CB5-EE47-473F-B096-D3264486E910}" destId="{B5817FD2-7164-4DB2-B2CF-B64D88ADACFB}" srcOrd="0" destOrd="0" presId="urn:microsoft.com/office/officeart/2008/layout/LinedList"/>
    <dgm:cxn modelId="{3C83C250-7BAE-4A34-9F9C-5572024AEB6D}" type="presParOf" srcId="{045D5CB5-EE47-473F-B096-D3264486E910}" destId="{0FC9622F-EA70-46DD-B162-DA3943D27992}" srcOrd="1" destOrd="0" presId="urn:microsoft.com/office/officeart/2008/layout/LinedList"/>
    <dgm:cxn modelId="{3843A2B2-3AD8-4AD9-A40E-43D11214F3F6}" type="presParOf" srcId="{0FC9622F-EA70-46DD-B162-DA3943D27992}" destId="{6A65B51F-AACE-4251-8519-5B1D154936CA}" srcOrd="0" destOrd="0" presId="urn:microsoft.com/office/officeart/2008/layout/LinedList"/>
    <dgm:cxn modelId="{D9F54A70-E4B1-429B-95AB-9D7CF64970C8}" type="presParOf" srcId="{0FC9622F-EA70-46DD-B162-DA3943D27992}" destId="{79B58B4D-FF8B-40F1-BA26-F9C1F8AB35B5}" srcOrd="1" destOrd="0" presId="urn:microsoft.com/office/officeart/2008/layout/LinedList"/>
    <dgm:cxn modelId="{4EEFC82A-624D-4173-A9F6-F2D22053F5E6}" type="presParOf" srcId="{79B58B4D-FF8B-40F1-BA26-F9C1F8AB35B5}" destId="{206AF3DE-D2FD-4C3C-B601-6F4895DCDAEE}" srcOrd="0" destOrd="0" presId="urn:microsoft.com/office/officeart/2008/layout/LinedList"/>
    <dgm:cxn modelId="{C6A0023A-CB81-4CD1-92BA-9FCC5473A7A1}" type="presParOf" srcId="{79B58B4D-FF8B-40F1-BA26-F9C1F8AB35B5}" destId="{25BB70A4-5031-4415-A09E-2D951EAE91A2}" srcOrd="1" destOrd="0" presId="urn:microsoft.com/office/officeart/2008/layout/LinedList"/>
    <dgm:cxn modelId="{B8638754-3731-4078-AC34-5222AC2E5B04}" type="presParOf" srcId="{79B58B4D-FF8B-40F1-BA26-F9C1F8AB35B5}" destId="{F20E7D58-5D0E-4DA9-9914-5CE243892C3A}" srcOrd="2" destOrd="0" presId="urn:microsoft.com/office/officeart/2008/layout/LinedList"/>
    <dgm:cxn modelId="{86B6C14E-43AC-4694-859A-C20E19438DDB}" type="presParOf" srcId="{0FC9622F-EA70-46DD-B162-DA3943D27992}" destId="{25874D74-E75B-4074-BD0A-4BF2A7CB9249}" srcOrd="2" destOrd="0" presId="urn:microsoft.com/office/officeart/2008/layout/LinedList"/>
    <dgm:cxn modelId="{574AAF21-5F51-4501-AFD5-0DBEC5EC4B08}" type="presParOf" srcId="{0FC9622F-EA70-46DD-B162-DA3943D27992}" destId="{93C1C2C7-3D1F-402D-A933-32114CF6B83C}" srcOrd="3" destOrd="0" presId="urn:microsoft.com/office/officeart/2008/layout/LinedList"/>
    <dgm:cxn modelId="{30226ED2-FBC3-45A8-B8D7-CFB4FB0AD200}" type="presParOf" srcId="{217EA734-C028-417B-B4AB-23BD42653F9A}" destId="{DD5011DD-FFD3-4107-A762-AB91C5F15A25}" srcOrd="2" destOrd="0" presId="urn:microsoft.com/office/officeart/2008/layout/LinedList"/>
    <dgm:cxn modelId="{1DC3EB11-16B8-4938-ADAC-7B3F65E024F1}" type="presParOf" srcId="{217EA734-C028-417B-B4AB-23BD42653F9A}" destId="{6C145DF7-AC3C-463D-A408-C18176320A8E}" srcOrd="3" destOrd="0" presId="urn:microsoft.com/office/officeart/2008/layout/LinedList"/>
    <dgm:cxn modelId="{90F2622C-FC42-4172-A801-F4F398B6D9EE}" type="presParOf" srcId="{6C145DF7-AC3C-463D-A408-C18176320A8E}" destId="{17C19BA1-8126-4B69-AEBB-30AF85912320}" srcOrd="0" destOrd="0" presId="urn:microsoft.com/office/officeart/2008/layout/LinedList"/>
    <dgm:cxn modelId="{7EFB9C01-7704-4D3F-9C2C-3DCC2DE6C834}" type="presParOf" srcId="{6C145DF7-AC3C-463D-A408-C18176320A8E}" destId="{EEDDF38B-CBB7-470A-86CB-87AD9E12FBDA}" srcOrd="1" destOrd="0" presId="urn:microsoft.com/office/officeart/2008/layout/LinedList"/>
    <dgm:cxn modelId="{57C7BBD6-E57B-417F-8B26-E43EC7CF65AB}" type="presParOf" srcId="{217EA734-C028-417B-B4AB-23BD42653F9A}" destId="{31B90FD4-C2E8-4BDB-84EA-1FFF56529275}" srcOrd="4" destOrd="0" presId="urn:microsoft.com/office/officeart/2008/layout/LinedList"/>
    <dgm:cxn modelId="{8FABFAB7-3480-4197-B62A-B3DD12EF6C1B}" type="presParOf" srcId="{217EA734-C028-417B-B4AB-23BD42653F9A}" destId="{F6EAAB31-6EC0-4D14-A5DC-9C58A2F7D321}" srcOrd="5" destOrd="0" presId="urn:microsoft.com/office/officeart/2008/layout/LinedList"/>
    <dgm:cxn modelId="{DE1E1AC8-7E41-48CF-AD9C-B3CBA86020EA}" type="presParOf" srcId="{F6EAAB31-6EC0-4D14-A5DC-9C58A2F7D321}" destId="{687433F9-0948-4867-97DA-D48A6E88B7A6}" srcOrd="0" destOrd="0" presId="urn:microsoft.com/office/officeart/2008/layout/LinedList"/>
    <dgm:cxn modelId="{EC4F925E-8E7F-4A98-9ACC-16E6D27DA6C8}" type="presParOf" srcId="{F6EAAB31-6EC0-4D14-A5DC-9C58A2F7D321}" destId="{5D50D645-2918-4017-AEB4-0568244215A5}" srcOrd="1" destOrd="0" presId="urn:microsoft.com/office/officeart/2008/layout/LinedList"/>
    <dgm:cxn modelId="{3E9E56C0-118E-411A-B2F9-CFA8732D4E0B}" type="presParOf" srcId="{5D50D645-2918-4017-AEB4-0568244215A5}" destId="{5841746D-6C53-4787-99F5-DED4E61B4A4A}" srcOrd="0" destOrd="0" presId="urn:microsoft.com/office/officeart/2008/layout/LinedList"/>
    <dgm:cxn modelId="{D2245CA7-617D-43ED-9024-75BD46B413A6}" type="presParOf" srcId="{5D50D645-2918-4017-AEB4-0568244215A5}" destId="{A909D36A-3FE9-4A8F-AC91-C26F2E63F947}" srcOrd="1" destOrd="0" presId="urn:microsoft.com/office/officeart/2008/layout/LinedList"/>
    <dgm:cxn modelId="{49161845-997E-484A-97DA-5AAB0DA02498}" type="presParOf" srcId="{A909D36A-3FE9-4A8F-AC91-C26F2E63F947}" destId="{1B55339B-73D7-40F5-9605-0EBDDD609A8B}" srcOrd="0" destOrd="0" presId="urn:microsoft.com/office/officeart/2008/layout/LinedList"/>
    <dgm:cxn modelId="{815DFF16-7D24-4E09-B826-3818A86A7A50}" type="presParOf" srcId="{A909D36A-3FE9-4A8F-AC91-C26F2E63F947}" destId="{D0A4DF82-3727-46E9-B0A4-70F554A1CC3D}" srcOrd="1" destOrd="0" presId="urn:microsoft.com/office/officeart/2008/layout/LinedList"/>
    <dgm:cxn modelId="{E2728CCD-A004-44C4-B70E-094369823BDB}" type="presParOf" srcId="{A909D36A-3FE9-4A8F-AC91-C26F2E63F947}" destId="{905D5257-8DB5-4344-9BB1-2759FF300677}" srcOrd="2" destOrd="0" presId="urn:microsoft.com/office/officeart/2008/layout/LinedList"/>
    <dgm:cxn modelId="{6DDBF963-DF36-40AF-8258-560A0CE1A60F}" type="presParOf" srcId="{5D50D645-2918-4017-AEB4-0568244215A5}" destId="{C2F1814F-3262-40F5-B79B-96C2784F57E8}" srcOrd="2" destOrd="0" presId="urn:microsoft.com/office/officeart/2008/layout/LinedList"/>
    <dgm:cxn modelId="{9FF930F9-A4CA-4321-BF00-8F91151CC13B}" type="presParOf" srcId="{5D50D645-2918-4017-AEB4-0568244215A5}" destId="{CCB4BDCE-B68F-4715-8518-997E01E5A42D}" srcOrd="3" destOrd="0" presId="urn:microsoft.com/office/officeart/2008/layout/LinedList"/>
    <dgm:cxn modelId="{604B6016-0B0D-4D75-B294-85286A65E35E}" type="presParOf" srcId="{217EA734-C028-417B-B4AB-23BD42653F9A}" destId="{6E8E9F59-EA3C-43B3-BDD0-7B04E5111A7F}" srcOrd="6" destOrd="0" presId="urn:microsoft.com/office/officeart/2008/layout/LinedList"/>
    <dgm:cxn modelId="{3D7B02A9-C21B-4C25-A2F7-66E6274C42F6}" type="presParOf" srcId="{217EA734-C028-417B-B4AB-23BD42653F9A}" destId="{5D6B88FD-1573-422F-8A7D-2904553DE2BB}" srcOrd="7" destOrd="0" presId="urn:microsoft.com/office/officeart/2008/layout/LinedList"/>
    <dgm:cxn modelId="{6DF8C239-D9DB-4DF2-9B82-692B6EF43F49}" type="presParOf" srcId="{5D6B88FD-1573-422F-8A7D-2904553DE2BB}" destId="{B785120A-8C6E-4FCC-8B71-78A7CB2BF4BC}" srcOrd="0" destOrd="0" presId="urn:microsoft.com/office/officeart/2008/layout/LinedList"/>
    <dgm:cxn modelId="{2E2A1FD3-DBCA-4375-856B-FFDA317AAE32}" type="presParOf" srcId="{5D6B88FD-1573-422F-8A7D-2904553DE2BB}" destId="{8BBD4B76-3327-46B6-BF31-623935E56705}" srcOrd="1" destOrd="0" presId="urn:microsoft.com/office/officeart/2008/layout/LinedList"/>
    <dgm:cxn modelId="{E9A99519-F85C-4B11-A9FE-13FEDF83EE84}" type="presParOf" srcId="{8BBD4B76-3327-46B6-BF31-623935E56705}" destId="{EDB80D8C-CB18-4483-89AA-F33CC41D43AC}" srcOrd="0" destOrd="0" presId="urn:microsoft.com/office/officeart/2008/layout/LinedList"/>
    <dgm:cxn modelId="{5FF3E474-C62F-4CFB-8CE9-4E5017004624}" type="presParOf" srcId="{8BBD4B76-3327-46B6-BF31-623935E56705}" destId="{4960826C-2408-4DAA-8B28-5E2DCB607A7A}" srcOrd="1" destOrd="0" presId="urn:microsoft.com/office/officeart/2008/layout/LinedList"/>
    <dgm:cxn modelId="{A99AD786-B557-4206-BB90-0097A2568DCE}" type="presParOf" srcId="{4960826C-2408-4DAA-8B28-5E2DCB607A7A}" destId="{8C8917C5-1B45-4343-8E8A-48646C086140}" srcOrd="0" destOrd="0" presId="urn:microsoft.com/office/officeart/2008/layout/LinedList"/>
    <dgm:cxn modelId="{406D1407-C901-446F-A1F3-8539BC230090}" type="presParOf" srcId="{4960826C-2408-4DAA-8B28-5E2DCB607A7A}" destId="{112D8CE6-9527-4525-9D8A-D600249E2807}" srcOrd="1" destOrd="0" presId="urn:microsoft.com/office/officeart/2008/layout/LinedList"/>
    <dgm:cxn modelId="{345A435D-B7A8-4452-9255-9CE41E1C1D59}" type="presParOf" srcId="{4960826C-2408-4DAA-8B28-5E2DCB607A7A}" destId="{07B1C56A-4AF8-4AE9-AEEC-C485C6B24BE6}" srcOrd="2" destOrd="0" presId="urn:microsoft.com/office/officeart/2008/layout/LinedList"/>
    <dgm:cxn modelId="{DC892D39-AD7D-471B-A737-A27773D24760}" type="presParOf" srcId="{8BBD4B76-3327-46B6-BF31-623935E56705}" destId="{61342762-93EB-48AD-A233-DD3C5405779C}" srcOrd="2" destOrd="0" presId="urn:microsoft.com/office/officeart/2008/layout/LinedList"/>
    <dgm:cxn modelId="{B8112720-4AE7-44AB-8308-512BDED46705}" type="presParOf" srcId="{8BBD4B76-3327-46B6-BF31-623935E56705}" destId="{D3B837F2-A683-4EE9-896A-B6534A2C214D}"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0E3F1-0738-47CB-B32A-1B03020F4D2D}">
      <dsp:nvSpPr>
        <dsp:cNvPr id="0" name=""/>
        <dsp:cNvSpPr/>
      </dsp:nvSpPr>
      <dsp:spPr>
        <a:xfrm>
          <a:off x="0" y="33747"/>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817FD2-7164-4DB2-B2CF-B64D88ADACFB}">
      <dsp:nvSpPr>
        <dsp:cNvPr id="0" name=""/>
        <dsp:cNvSpPr/>
      </dsp:nvSpPr>
      <dsp:spPr>
        <a:xfrm>
          <a:off x="0" y="33747"/>
          <a:ext cx="2103120" cy="1063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b="1" kern="1200" dirty="0"/>
            <a:t>MAC Address </a:t>
          </a:r>
          <a:endParaRPr lang="en-US" sz="2900" kern="1200" dirty="0"/>
        </a:p>
      </dsp:txBody>
      <dsp:txXfrm>
        <a:off x="0" y="33747"/>
        <a:ext cx="2103120" cy="1063040"/>
      </dsp:txXfrm>
    </dsp:sp>
    <dsp:sp modelId="{25BB70A4-5031-4415-A09E-2D951EAE91A2}">
      <dsp:nvSpPr>
        <dsp:cNvPr id="0" name=""/>
        <dsp:cNvSpPr/>
      </dsp:nvSpPr>
      <dsp:spPr>
        <a:xfrm>
          <a:off x="2260854" y="82020"/>
          <a:ext cx="8254746" cy="9654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dirty="0"/>
            <a:t>00:1A:C2:7B:00:47</a:t>
          </a:r>
        </a:p>
      </dsp:txBody>
      <dsp:txXfrm>
        <a:off x="2260854" y="82020"/>
        <a:ext cx="8254746" cy="965456"/>
      </dsp:txXfrm>
    </dsp:sp>
    <dsp:sp modelId="{25874D74-E75B-4074-BD0A-4BF2A7CB9249}">
      <dsp:nvSpPr>
        <dsp:cNvPr id="0" name=""/>
        <dsp:cNvSpPr/>
      </dsp:nvSpPr>
      <dsp:spPr>
        <a:xfrm>
          <a:off x="2103120" y="1047476"/>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D5011DD-FFD3-4107-A762-AB91C5F15A25}">
      <dsp:nvSpPr>
        <dsp:cNvPr id="0" name=""/>
        <dsp:cNvSpPr/>
      </dsp:nvSpPr>
      <dsp:spPr>
        <a:xfrm>
          <a:off x="0" y="1096787"/>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C19BA1-8126-4B69-AEBB-30AF85912320}">
      <dsp:nvSpPr>
        <dsp:cNvPr id="0" name=""/>
        <dsp:cNvSpPr/>
      </dsp:nvSpPr>
      <dsp:spPr>
        <a:xfrm>
          <a:off x="0" y="1096787"/>
          <a:ext cx="2103120" cy="1063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b="1" kern="1200" dirty="0"/>
            <a:t>IP address </a:t>
          </a:r>
        </a:p>
      </dsp:txBody>
      <dsp:txXfrm>
        <a:off x="0" y="1096787"/>
        <a:ext cx="2103120" cy="1063040"/>
      </dsp:txXfrm>
    </dsp:sp>
    <dsp:sp modelId="{31B90FD4-C2E8-4BDB-84EA-1FFF56529275}">
      <dsp:nvSpPr>
        <dsp:cNvPr id="0" name=""/>
        <dsp:cNvSpPr/>
      </dsp:nvSpPr>
      <dsp:spPr>
        <a:xfrm>
          <a:off x="0" y="2159828"/>
          <a:ext cx="10515600" cy="0"/>
        </a:xfrm>
        <a:prstGeom prst="line">
          <a:avLst/>
        </a:prstGeom>
        <a:solidFill>
          <a:schemeClr val="accent1">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7433F9-0948-4867-97DA-D48A6E88B7A6}">
      <dsp:nvSpPr>
        <dsp:cNvPr id="0" name=""/>
        <dsp:cNvSpPr/>
      </dsp:nvSpPr>
      <dsp:spPr>
        <a:xfrm>
          <a:off x="0" y="1577069"/>
          <a:ext cx="2103120" cy="1063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dirty="0"/>
            <a:t>V4</a:t>
          </a:r>
        </a:p>
      </dsp:txBody>
      <dsp:txXfrm>
        <a:off x="0" y="1577069"/>
        <a:ext cx="2103120" cy="1063040"/>
      </dsp:txXfrm>
    </dsp:sp>
    <dsp:sp modelId="{D0A4DF82-3727-46E9-B0A4-70F554A1CC3D}">
      <dsp:nvSpPr>
        <dsp:cNvPr id="0" name=""/>
        <dsp:cNvSpPr/>
      </dsp:nvSpPr>
      <dsp:spPr>
        <a:xfrm>
          <a:off x="2260854" y="1670007"/>
          <a:ext cx="8254746" cy="884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dirty="0"/>
            <a:t>192.168.1.1</a:t>
          </a:r>
        </a:p>
      </dsp:txBody>
      <dsp:txXfrm>
        <a:off x="2260854" y="1670007"/>
        <a:ext cx="8254746" cy="884776"/>
      </dsp:txXfrm>
    </dsp:sp>
    <dsp:sp modelId="{C2F1814F-3262-40F5-B79B-96C2784F57E8}">
      <dsp:nvSpPr>
        <dsp:cNvPr id="0" name=""/>
        <dsp:cNvSpPr/>
      </dsp:nvSpPr>
      <dsp:spPr>
        <a:xfrm flipH="1" flipV="1">
          <a:off x="155126" y="4231283"/>
          <a:ext cx="7087093" cy="88374"/>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E8E9F59-EA3C-43B3-BDD0-7B04E5111A7F}">
      <dsp:nvSpPr>
        <dsp:cNvPr id="0" name=""/>
        <dsp:cNvSpPr/>
      </dsp:nvSpPr>
      <dsp:spPr>
        <a:xfrm>
          <a:off x="0" y="2432912"/>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785120A-8C6E-4FCC-8B71-78A7CB2BF4BC}">
      <dsp:nvSpPr>
        <dsp:cNvPr id="0" name=""/>
        <dsp:cNvSpPr/>
      </dsp:nvSpPr>
      <dsp:spPr>
        <a:xfrm>
          <a:off x="0" y="2730755"/>
          <a:ext cx="2103120" cy="1063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dirty="0"/>
            <a:t>V6</a:t>
          </a:r>
        </a:p>
      </dsp:txBody>
      <dsp:txXfrm>
        <a:off x="0" y="2730755"/>
        <a:ext cx="2103120" cy="1063040"/>
      </dsp:txXfrm>
    </dsp:sp>
    <dsp:sp modelId="{112D8CE6-9527-4525-9D8A-D600249E2807}">
      <dsp:nvSpPr>
        <dsp:cNvPr id="0" name=""/>
        <dsp:cNvSpPr/>
      </dsp:nvSpPr>
      <dsp:spPr>
        <a:xfrm>
          <a:off x="1130449" y="2646365"/>
          <a:ext cx="8254746" cy="9654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dirty="0"/>
            <a:t>2001:0db8:85a3:0000:0000:8a2e:0370:7334</a:t>
          </a:r>
        </a:p>
      </dsp:txBody>
      <dsp:txXfrm>
        <a:off x="1130449" y="2646365"/>
        <a:ext cx="8254746" cy="965456"/>
      </dsp:txXfrm>
    </dsp:sp>
    <dsp:sp modelId="{61342762-93EB-48AD-A233-DD3C5405779C}">
      <dsp:nvSpPr>
        <dsp:cNvPr id="0" name=""/>
        <dsp:cNvSpPr/>
      </dsp:nvSpPr>
      <dsp:spPr>
        <a:xfrm>
          <a:off x="2103120" y="4236598"/>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2.jpg>
</file>

<file path=ppt/media/image3.jpg>
</file>

<file path=ppt/media/image4.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3737710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958552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30936867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4984904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42611818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7147402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18182630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3106754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34831268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4217129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1093232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638175"/>
            <a:ext cx="10515600" cy="1052515"/>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35761619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16130612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37001088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CDE5BC-6581-4CF7-A31E-FDB830CD30E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2613055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53355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307520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908057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228275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3049696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4066637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7B921E-3E53-4F3C-B97F-523117DF2B59}" type="datetimeFigureOut">
              <a:rPr lang="en-US" smtClean="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2459108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7B921E-3E53-4F3C-B97F-523117DF2B59}" type="datetimeFigureOut">
              <a:rPr lang="en-US" smtClean="0"/>
              <a:t>1/8/2021</a:t>
            </a:fld>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7C2F5B-2447-46DF-A3B9-228C29ED5109}" type="slidenum">
              <a:rPr lang="en-US" smtClean="0"/>
              <a:t>‹#›</a:t>
            </a:fld>
            <a:endParaRPr lang="en-US" dirty="0"/>
          </a:p>
        </p:txBody>
      </p:sp>
    </p:spTree>
    <p:extLst>
      <p:ext uri="{BB962C8B-B14F-4D97-AF65-F5344CB8AC3E}">
        <p14:creationId xmlns:p14="http://schemas.microsoft.com/office/powerpoint/2010/main" val="18597601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600" kern="1200">
          <a:solidFill>
            <a:schemeClr val="bg1"/>
          </a:solidFill>
          <a:latin typeface="Poppins SemiBold" panose="00000700000000000000" pitchFamily="50" charset="0"/>
          <a:ea typeface="+mj-ea"/>
          <a:cs typeface="Poppins SemiBold" panose="00000700000000000000" pitchFamily="5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rgbClr val="FFA52E"/>
          </a:solidFill>
          <a:latin typeface="Poppins Medium" panose="00000600000000000000" pitchFamily="50" charset="0"/>
          <a:ea typeface="Roboto Slab" pitchFamily="2" charset="0"/>
          <a:cs typeface="Poppins Medium" panose="00000600000000000000" pitchFamily="5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rgbClr val="FFA52E"/>
          </a:solidFill>
          <a:latin typeface="Poppins Medium" panose="00000600000000000000" pitchFamily="50" charset="0"/>
          <a:ea typeface="Roboto Slab" pitchFamily="2" charset="0"/>
          <a:cs typeface="Poppins Medium" panose="00000600000000000000" pitchFamily="5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rgbClr val="FFA52E"/>
          </a:solidFill>
          <a:latin typeface="Poppins Medium" panose="00000600000000000000" pitchFamily="50" charset="0"/>
          <a:ea typeface="Roboto Slab" pitchFamily="2" charset="0"/>
          <a:cs typeface="Poppins Medium" panose="00000600000000000000" pitchFamily="5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FFA52E"/>
          </a:solidFill>
          <a:latin typeface="Poppins Medium" panose="00000600000000000000" pitchFamily="50" charset="0"/>
          <a:ea typeface="Roboto Slab" pitchFamily="2" charset="0"/>
          <a:cs typeface="Poppins Medium" panose="00000600000000000000" pitchFamily="5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FFA52E"/>
          </a:solidFill>
          <a:latin typeface="Poppins Medium" panose="00000600000000000000" pitchFamily="50" charset="0"/>
          <a:ea typeface="Roboto Slab" pitchFamily="2" charset="0"/>
          <a:cs typeface="Poppins Medium" panose="00000600000000000000" pitchFamily="5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CDE5BC-6581-4CF7-A31E-FDB830CD30E9}" type="datetimeFigureOut">
              <a:rPr lang="en-US" smtClean="0"/>
              <a:t>1/8/2021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BAF942-3986-4969-A4CE-E1CA60CCF2BD}" type="slidenum">
              <a:rPr lang="en-US" smtClean="0"/>
              <a:t>‹#›</a:t>
            </a:fld>
            <a:endParaRPr lang="en-US" dirty="0"/>
          </a:p>
        </p:txBody>
      </p:sp>
    </p:spTree>
    <p:extLst>
      <p:ext uri="{BB962C8B-B14F-4D97-AF65-F5344CB8AC3E}">
        <p14:creationId xmlns:p14="http://schemas.microsoft.com/office/powerpoint/2010/main" val="414792750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44072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C94856-200D-405A-AB35-F9553D46E0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a:xfrm>
            <a:off x="765051" y="662400"/>
            <a:ext cx="6015897" cy="1492132"/>
          </a:xfrm>
        </p:spPr>
        <p:txBody>
          <a:bodyPr anchor="t">
            <a:normAutofit/>
          </a:bodyPr>
          <a:lstStyle/>
          <a:p>
            <a:r>
              <a:rPr lang="en-US" dirty="0"/>
              <a:t>Chapter 1 - Introduction to Networks</a:t>
            </a:r>
          </a:p>
        </p:txBody>
      </p:sp>
      <p:sp>
        <p:nvSpPr>
          <p:cNvPr id="3" name="Content Placeholder 2">
            <a:extLst>
              <a:ext uri="{FF2B5EF4-FFF2-40B4-BE49-F238E27FC236}">
                <a16:creationId xmlns:a16="http://schemas.microsoft.com/office/drawing/2014/main" id="{389FD68F-38BE-4E30-8396-2E75565EBCF5}"/>
              </a:ext>
            </a:extLst>
          </p:cNvPr>
          <p:cNvSpPr>
            <a:spLocks noGrp="1"/>
          </p:cNvSpPr>
          <p:nvPr>
            <p:ph idx="1"/>
          </p:nvPr>
        </p:nvSpPr>
        <p:spPr>
          <a:xfrm>
            <a:off x="265044" y="1901687"/>
            <a:ext cx="6608670" cy="4572000"/>
          </a:xfrm>
        </p:spPr>
        <p:txBody>
          <a:bodyPr>
            <a:normAutofit fontScale="77500" lnSpcReduction="20000"/>
          </a:bodyPr>
          <a:lstStyle/>
          <a:p>
            <a:pPr marL="0" indent="0">
              <a:buNone/>
            </a:pPr>
            <a:r>
              <a:rPr lang="en-US" b="1" dirty="0">
                <a:solidFill>
                  <a:srgbClr val="00111E"/>
                </a:solidFill>
              </a:rPr>
              <a:t>Partial Mesh</a:t>
            </a:r>
          </a:p>
          <a:p>
            <a:r>
              <a:rPr lang="en-US" dirty="0">
                <a:solidFill>
                  <a:srgbClr val="00111E"/>
                </a:solidFill>
              </a:rPr>
              <a:t>A partial mesh topology is much more economical and offers less redundancy than a full mesh topology. In a partial mesh topology, at least two of the nodes in the network have links to several other nodes in that network. If one of the main nodes or links in the network fails, the rest of the network continues to function normally.</a:t>
            </a:r>
          </a:p>
          <a:p>
            <a:pPr marL="0" indent="0">
              <a:buNone/>
            </a:pPr>
            <a:endParaRPr lang="en-US" dirty="0">
              <a:solidFill>
                <a:srgbClr val="00111E"/>
              </a:solidFill>
            </a:endParaRPr>
          </a:p>
          <a:p>
            <a:pPr marL="0" indent="0">
              <a:buNone/>
            </a:pPr>
            <a:r>
              <a:rPr lang="en-US" b="1" dirty="0">
                <a:solidFill>
                  <a:srgbClr val="00111E"/>
                </a:solidFill>
              </a:rPr>
              <a:t>Full Mesh</a:t>
            </a:r>
          </a:p>
          <a:p>
            <a:r>
              <a:rPr lang="en-US" dirty="0">
                <a:solidFill>
                  <a:srgbClr val="00111E"/>
                </a:solidFill>
              </a:rPr>
              <a:t>A full mesh topology is very expensive and offers more redundancy than most common topologies. In a full mesh topology, every node in the network has a link to each of the other nodes. A full mesh topology is extremely </a:t>
            </a:r>
            <a:r>
              <a:rPr lang="en-US" b="1" dirty="0">
                <a:solidFill>
                  <a:srgbClr val="00111E"/>
                </a:solidFill>
              </a:rPr>
              <a:t>dense </a:t>
            </a:r>
            <a:r>
              <a:rPr lang="en-US" dirty="0">
                <a:solidFill>
                  <a:srgbClr val="00111E"/>
                </a:solidFill>
              </a:rPr>
              <a:t>since it requires more nodes and is more redundant.</a:t>
            </a:r>
          </a:p>
          <a:p>
            <a:endParaRPr lang="en-US" sz="1600" dirty="0">
              <a:solidFill>
                <a:schemeClr val="tx1">
                  <a:alpha val="60000"/>
                </a:schemeClr>
              </a:solidFill>
            </a:endParaRPr>
          </a:p>
          <a:p>
            <a:endParaRPr lang="en-US" sz="1600" dirty="0">
              <a:solidFill>
                <a:schemeClr val="tx1">
                  <a:alpha val="60000"/>
                </a:schemeClr>
              </a:solidFill>
            </a:endParaRPr>
          </a:p>
        </p:txBody>
      </p:sp>
      <p:pic>
        <p:nvPicPr>
          <p:cNvPr id="5" name="Picture 4">
            <a:extLst>
              <a:ext uri="{FF2B5EF4-FFF2-40B4-BE49-F238E27FC236}">
                <a16:creationId xmlns:a16="http://schemas.microsoft.com/office/drawing/2014/main" id="{A11A44BE-C11E-47A3-83A5-9F83805941AC}"/>
              </a:ext>
            </a:extLst>
          </p:cNvPr>
          <p:cNvPicPr>
            <a:picLocks noChangeAspect="1"/>
          </p:cNvPicPr>
          <p:nvPr/>
        </p:nvPicPr>
        <p:blipFill rotWithShape="1">
          <a:blip r:embed="rId2"/>
          <a:srcRect l="10918" r="19059"/>
          <a:stretch/>
        </p:blipFill>
        <p:spPr>
          <a:xfrm>
            <a:off x="7389812" y="10"/>
            <a:ext cx="4802188" cy="6857990"/>
          </a:xfrm>
          <a:custGeom>
            <a:avLst/>
            <a:gdLst/>
            <a:ahLst/>
            <a:cxnLst/>
            <a:rect l="l" t="t" r="r" b="b"/>
            <a:pathLst>
              <a:path w="4802188" h="6858000">
                <a:moveTo>
                  <a:pt x="0" y="0"/>
                </a:moveTo>
                <a:lnTo>
                  <a:pt x="4802188" y="0"/>
                </a:lnTo>
                <a:lnTo>
                  <a:pt x="4802188" y="6858000"/>
                </a:lnTo>
                <a:lnTo>
                  <a:pt x="0" y="6858000"/>
                </a:lnTo>
                <a:lnTo>
                  <a:pt x="4763" y="6791325"/>
                </a:lnTo>
                <a:lnTo>
                  <a:pt x="12700" y="6735762"/>
                </a:lnTo>
                <a:lnTo>
                  <a:pt x="22225" y="6683375"/>
                </a:lnTo>
                <a:lnTo>
                  <a:pt x="38100" y="6640512"/>
                </a:lnTo>
                <a:lnTo>
                  <a:pt x="53975" y="6597650"/>
                </a:lnTo>
                <a:lnTo>
                  <a:pt x="73025" y="6561137"/>
                </a:lnTo>
                <a:lnTo>
                  <a:pt x="92075" y="6523037"/>
                </a:lnTo>
                <a:lnTo>
                  <a:pt x="109538" y="6488112"/>
                </a:lnTo>
                <a:lnTo>
                  <a:pt x="127000" y="6448425"/>
                </a:lnTo>
                <a:lnTo>
                  <a:pt x="142875" y="6407150"/>
                </a:lnTo>
                <a:lnTo>
                  <a:pt x="157163" y="6361112"/>
                </a:lnTo>
                <a:lnTo>
                  <a:pt x="168275" y="6311900"/>
                </a:lnTo>
                <a:lnTo>
                  <a:pt x="176213" y="6251575"/>
                </a:lnTo>
                <a:lnTo>
                  <a:pt x="179388" y="6183312"/>
                </a:lnTo>
                <a:lnTo>
                  <a:pt x="176213" y="6113462"/>
                </a:lnTo>
                <a:lnTo>
                  <a:pt x="168275" y="6056312"/>
                </a:lnTo>
                <a:lnTo>
                  <a:pt x="157163" y="6003925"/>
                </a:lnTo>
                <a:lnTo>
                  <a:pt x="142875" y="5956300"/>
                </a:lnTo>
                <a:lnTo>
                  <a:pt x="127000" y="5915025"/>
                </a:lnTo>
                <a:lnTo>
                  <a:pt x="107950" y="5876925"/>
                </a:lnTo>
                <a:lnTo>
                  <a:pt x="88900" y="5840412"/>
                </a:lnTo>
                <a:lnTo>
                  <a:pt x="69850" y="5802312"/>
                </a:lnTo>
                <a:lnTo>
                  <a:pt x="52388" y="5762625"/>
                </a:lnTo>
                <a:lnTo>
                  <a:pt x="34925" y="5721350"/>
                </a:lnTo>
                <a:lnTo>
                  <a:pt x="20638" y="5675312"/>
                </a:lnTo>
                <a:lnTo>
                  <a:pt x="11113" y="5622925"/>
                </a:lnTo>
                <a:lnTo>
                  <a:pt x="1588" y="5562600"/>
                </a:lnTo>
                <a:lnTo>
                  <a:pt x="0" y="5494337"/>
                </a:lnTo>
                <a:lnTo>
                  <a:pt x="1588" y="5426075"/>
                </a:lnTo>
                <a:lnTo>
                  <a:pt x="11113" y="5365750"/>
                </a:lnTo>
                <a:lnTo>
                  <a:pt x="20638" y="5313362"/>
                </a:lnTo>
                <a:lnTo>
                  <a:pt x="34925" y="5268912"/>
                </a:lnTo>
                <a:lnTo>
                  <a:pt x="52388" y="5226050"/>
                </a:lnTo>
                <a:lnTo>
                  <a:pt x="69850" y="5186362"/>
                </a:lnTo>
                <a:lnTo>
                  <a:pt x="88900" y="5149850"/>
                </a:lnTo>
                <a:lnTo>
                  <a:pt x="107950" y="5114925"/>
                </a:lnTo>
                <a:lnTo>
                  <a:pt x="127000" y="5075237"/>
                </a:lnTo>
                <a:lnTo>
                  <a:pt x="142875" y="5033962"/>
                </a:lnTo>
                <a:lnTo>
                  <a:pt x="157163" y="4987925"/>
                </a:lnTo>
                <a:lnTo>
                  <a:pt x="168275" y="4935537"/>
                </a:lnTo>
                <a:lnTo>
                  <a:pt x="176213" y="4875212"/>
                </a:lnTo>
                <a:lnTo>
                  <a:pt x="179388" y="4806950"/>
                </a:lnTo>
                <a:lnTo>
                  <a:pt x="176213" y="4738687"/>
                </a:lnTo>
                <a:lnTo>
                  <a:pt x="168275" y="4678362"/>
                </a:lnTo>
                <a:lnTo>
                  <a:pt x="157163" y="4625975"/>
                </a:lnTo>
                <a:lnTo>
                  <a:pt x="142875" y="4579937"/>
                </a:lnTo>
                <a:lnTo>
                  <a:pt x="127000" y="4537075"/>
                </a:lnTo>
                <a:lnTo>
                  <a:pt x="107950" y="4498975"/>
                </a:lnTo>
                <a:lnTo>
                  <a:pt x="69850" y="4424362"/>
                </a:lnTo>
                <a:lnTo>
                  <a:pt x="52388" y="4386262"/>
                </a:lnTo>
                <a:lnTo>
                  <a:pt x="34925" y="4343400"/>
                </a:lnTo>
                <a:lnTo>
                  <a:pt x="20638" y="4297362"/>
                </a:lnTo>
                <a:lnTo>
                  <a:pt x="11113" y="4244975"/>
                </a:lnTo>
                <a:lnTo>
                  <a:pt x="1588" y="4186237"/>
                </a:lnTo>
                <a:lnTo>
                  <a:pt x="0" y="4116387"/>
                </a:lnTo>
                <a:lnTo>
                  <a:pt x="1588" y="4048125"/>
                </a:lnTo>
                <a:lnTo>
                  <a:pt x="11113" y="3987800"/>
                </a:lnTo>
                <a:lnTo>
                  <a:pt x="20638" y="3935412"/>
                </a:lnTo>
                <a:lnTo>
                  <a:pt x="34925" y="3890962"/>
                </a:lnTo>
                <a:lnTo>
                  <a:pt x="52388" y="3848100"/>
                </a:lnTo>
                <a:lnTo>
                  <a:pt x="69850" y="3811587"/>
                </a:lnTo>
                <a:lnTo>
                  <a:pt x="107950" y="3736975"/>
                </a:lnTo>
                <a:lnTo>
                  <a:pt x="127000" y="3697287"/>
                </a:lnTo>
                <a:lnTo>
                  <a:pt x="142875" y="3656012"/>
                </a:lnTo>
                <a:lnTo>
                  <a:pt x="157163" y="3609975"/>
                </a:lnTo>
                <a:lnTo>
                  <a:pt x="168275" y="3557587"/>
                </a:lnTo>
                <a:lnTo>
                  <a:pt x="176213" y="3497262"/>
                </a:lnTo>
                <a:lnTo>
                  <a:pt x="179388" y="3427412"/>
                </a:lnTo>
                <a:lnTo>
                  <a:pt x="176213" y="3360737"/>
                </a:lnTo>
                <a:lnTo>
                  <a:pt x="168275" y="3300412"/>
                </a:lnTo>
                <a:lnTo>
                  <a:pt x="157163" y="3248025"/>
                </a:lnTo>
                <a:lnTo>
                  <a:pt x="142875" y="3201987"/>
                </a:lnTo>
                <a:lnTo>
                  <a:pt x="127000" y="3160712"/>
                </a:lnTo>
                <a:lnTo>
                  <a:pt x="107950" y="3121025"/>
                </a:lnTo>
                <a:lnTo>
                  <a:pt x="88900" y="3084512"/>
                </a:lnTo>
                <a:lnTo>
                  <a:pt x="69850" y="3046412"/>
                </a:lnTo>
                <a:lnTo>
                  <a:pt x="52388" y="3009900"/>
                </a:lnTo>
                <a:lnTo>
                  <a:pt x="34925" y="2967037"/>
                </a:lnTo>
                <a:lnTo>
                  <a:pt x="20638" y="2922587"/>
                </a:lnTo>
                <a:lnTo>
                  <a:pt x="11113" y="2868612"/>
                </a:lnTo>
                <a:lnTo>
                  <a:pt x="1588" y="2809875"/>
                </a:lnTo>
                <a:lnTo>
                  <a:pt x="0" y="2741612"/>
                </a:lnTo>
                <a:lnTo>
                  <a:pt x="1588" y="2671762"/>
                </a:lnTo>
                <a:lnTo>
                  <a:pt x="11113" y="2613025"/>
                </a:lnTo>
                <a:lnTo>
                  <a:pt x="20638" y="2560637"/>
                </a:lnTo>
                <a:lnTo>
                  <a:pt x="34925" y="2513012"/>
                </a:lnTo>
                <a:lnTo>
                  <a:pt x="52388" y="2471737"/>
                </a:lnTo>
                <a:lnTo>
                  <a:pt x="69850" y="2433637"/>
                </a:lnTo>
                <a:lnTo>
                  <a:pt x="88900" y="2395537"/>
                </a:lnTo>
                <a:lnTo>
                  <a:pt x="107950" y="2359025"/>
                </a:lnTo>
                <a:lnTo>
                  <a:pt x="127000" y="2319337"/>
                </a:lnTo>
                <a:lnTo>
                  <a:pt x="142875" y="2278062"/>
                </a:lnTo>
                <a:lnTo>
                  <a:pt x="157163" y="2232025"/>
                </a:lnTo>
                <a:lnTo>
                  <a:pt x="168275" y="2179637"/>
                </a:lnTo>
                <a:lnTo>
                  <a:pt x="176213" y="2119312"/>
                </a:lnTo>
                <a:lnTo>
                  <a:pt x="179388" y="2051050"/>
                </a:lnTo>
                <a:lnTo>
                  <a:pt x="176213" y="1982787"/>
                </a:lnTo>
                <a:lnTo>
                  <a:pt x="168275" y="1922462"/>
                </a:lnTo>
                <a:lnTo>
                  <a:pt x="157163" y="1870075"/>
                </a:lnTo>
                <a:lnTo>
                  <a:pt x="142875" y="1824037"/>
                </a:lnTo>
                <a:lnTo>
                  <a:pt x="127000" y="1782762"/>
                </a:lnTo>
                <a:lnTo>
                  <a:pt x="107950" y="1743075"/>
                </a:lnTo>
                <a:lnTo>
                  <a:pt x="88900" y="1708150"/>
                </a:lnTo>
                <a:lnTo>
                  <a:pt x="69850" y="1671637"/>
                </a:lnTo>
                <a:lnTo>
                  <a:pt x="52388" y="1631950"/>
                </a:lnTo>
                <a:lnTo>
                  <a:pt x="34925" y="1589087"/>
                </a:lnTo>
                <a:lnTo>
                  <a:pt x="20638" y="1544637"/>
                </a:lnTo>
                <a:lnTo>
                  <a:pt x="11113" y="1492250"/>
                </a:lnTo>
                <a:lnTo>
                  <a:pt x="1588" y="1431925"/>
                </a:lnTo>
                <a:lnTo>
                  <a:pt x="0" y="1363662"/>
                </a:lnTo>
                <a:lnTo>
                  <a:pt x="1588" y="1295400"/>
                </a:lnTo>
                <a:lnTo>
                  <a:pt x="11113" y="1235075"/>
                </a:lnTo>
                <a:lnTo>
                  <a:pt x="20638" y="1182687"/>
                </a:lnTo>
                <a:lnTo>
                  <a:pt x="34925" y="1136650"/>
                </a:lnTo>
                <a:lnTo>
                  <a:pt x="52388" y="1095375"/>
                </a:lnTo>
                <a:lnTo>
                  <a:pt x="69850" y="1055687"/>
                </a:lnTo>
                <a:lnTo>
                  <a:pt x="88900" y="1017587"/>
                </a:lnTo>
                <a:lnTo>
                  <a:pt x="107950" y="981075"/>
                </a:lnTo>
                <a:lnTo>
                  <a:pt x="127000" y="942975"/>
                </a:lnTo>
                <a:lnTo>
                  <a:pt x="142875" y="901700"/>
                </a:lnTo>
                <a:lnTo>
                  <a:pt x="157163" y="854075"/>
                </a:lnTo>
                <a:lnTo>
                  <a:pt x="168275" y="801687"/>
                </a:lnTo>
                <a:lnTo>
                  <a:pt x="176213" y="744537"/>
                </a:lnTo>
                <a:lnTo>
                  <a:pt x="179388" y="673100"/>
                </a:lnTo>
                <a:lnTo>
                  <a:pt x="176213" y="606425"/>
                </a:lnTo>
                <a:lnTo>
                  <a:pt x="168275" y="546100"/>
                </a:lnTo>
                <a:lnTo>
                  <a:pt x="157163" y="496887"/>
                </a:lnTo>
                <a:lnTo>
                  <a:pt x="142875" y="450850"/>
                </a:lnTo>
                <a:lnTo>
                  <a:pt x="127000" y="409575"/>
                </a:lnTo>
                <a:lnTo>
                  <a:pt x="109538" y="369887"/>
                </a:lnTo>
                <a:lnTo>
                  <a:pt x="92075" y="334962"/>
                </a:lnTo>
                <a:lnTo>
                  <a:pt x="73025" y="296862"/>
                </a:lnTo>
                <a:lnTo>
                  <a:pt x="53975" y="260350"/>
                </a:lnTo>
                <a:lnTo>
                  <a:pt x="38100" y="217487"/>
                </a:lnTo>
                <a:lnTo>
                  <a:pt x="22225" y="174625"/>
                </a:lnTo>
                <a:lnTo>
                  <a:pt x="12700" y="122237"/>
                </a:lnTo>
                <a:lnTo>
                  <a:pt x="4763" y="66675"/>
                </a:lnTo>
                <a:lnTo>
                  <a:pt x="0" y="0"/>
                </a:lnTo>
                <a:close/>
              </a:path>
            </a:pathLst>
          </a:custGeom>
        </p:spPr>
      </p:pic>
    </p:spTree>
    <p:extLst>
      <p:ext uri="{BB962C8B-B14F-4D97-AF65-F5344CB8AC3E}">
        <p14:creationId xmlns:p14="http://schemas.microsoft.com/office/powerpoint/2010/main" val="2857626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p:txBody>
          <a:bodyPr/>
          <a:lstStyle/>
          <a:p>
            <a:r>
              <a:rPr lang="en-US" dirty="0"/>
              <a:t>Chapter 1 - Introduction to Networks</a:t>
            </a:r>
          </a:p>
        </p:txBody>
      </p:sp>
      <p:sp>
        <p:nvSpPr>
          <p:cNvPr id="3" name="Content Placeholder 2">
            <a:extLst>
              <a:ext uri="{FF2B5EF4-FFF2-40B4-BE49-F238E27FC236}">
                <a16:creationId xmlns:a16="http://schemas.microsoft.com/office/drawing/2014/main" id="{389FD68F-38BE-4E30-8396-2E75565EBCF5}"/>
              </a:ext>
            </a:extLst>
          </p:cNvPr>
          <p:cNvSpPr>
            <a:spLocks noGrp="1"/>
          </p:cNvSpPr>
          <p:nvPr>
            <p:ph idx="1"/>
          </p:nvPr>
        </p:nvSpPr>
        <p:spPr/>
        <p:txBody>
          <a:bodyPr/>
          <a:lstStyle/>
          <a:p>
            <a:pPr marL="0" indent="0">
              <a:buNone/>
            </a:pPr>
            <a:r>
              <a:rPr lang="en-US" b="1" dirty="0"/>
              <a:t>Client Server </a:t>
            </a:r>
            <a:r>
              <a:rPr lang="en-US" dirty="0"/>
              <a:t>-A client–server network is a network in which one node (the client) requests a resource or service from another node (the server). An easy way to think about this relationship is, a server performs as its name would suggest, and it serves.</a:t>
            </a:r>
          </a:p>
          <a:p>
            <a:pPr marL="0" indent="0">
              <a:buNone/>
            </a:pPr>
            <a:endParaRPr lang="en-US" dirty="0"/>
          </a:p>
          <a:p>
            <a:pPr marL="0" indent="0">
              <a:buNone/>
            </a:pPr>
            <a:r>
              <a:rPr lang="en-US" b="1" dirty="0"/>
              <a:t>Peer to Peer </a:t>
            </a:r>
            <a:r>
              <a:rPr lang="en-US" dirty="0"/>
              <a:t>-A peer-to-peer network is a network in which every node can request resource or service from any other node. Often referred to as P2P, a peer-to-peer network offers many advantages. Unlike a client–server network, which may crash if the central server fails, a P2P network can remain operational even if the central server crashes</a:t>
            </a:r>
          </a:p>
        </p:txBody>
      </p:sp>
    </p:spTree>
    <p:extLst>
      <p:ext uri="{BB962C8B-B14F-4D97-AF65-F5344CB8AC3E}">
        <p14:creationId xmlns:p14="http://schemas.microsoft.com/office/powerpoint/2010/main" val="1953401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p:txBody>
          <a:bodyPr/>
          <a:lstStyle/>
          <a:p>
            <a:r>
              <a:rPr lang="en-US" dirty="0"/>
              <a:t>Chapter 1 - Introduction to Networks</a:t>
            </a:r>
          </a:p>
        </p:txBody>
      </p:sp>
      <p:sp>
        <p:nvSpPr>
          <p:cNvPr id="3" name="Content Placeholder 2">
            <a:extLst>
              <a:ext uri="{FF2B5EF4-FFF2-40B4-BE49-F238E27FC236}">
                <a16:creationId xmlns:a16="http://schemas.microsoft.com/office/drawing/2014/main" id="{389FD68F-38BE-4E30-8396-2E75565EBCF5}"/>
              </a:ext>
            </a:extLst>
          </p:cNvPr>
          <p:cNvSpPr>
            <a:spLocks noGrp="1"/>
          </p:cNvSpPr>
          <p:nvPr>
            <p:ph idx="1"/>
          </p:nvPr>
        </p:nvSpPr>
        <p:spPr/>
        <p:txBody>
          <a:bodyPr/>
          <a:lstStyle/>
          <a:p>
            <a:pPr marL="0" indent="0">
              <a:buNone/>
            </a:pPr>
            <a:r>
              <a:rPr lang="en-US" b="1" dirty="0"/>
              <a:t>CSMA/CD- </a:t>
            </a:r>
            <a:r>
              <a:rPr lang="en-US" dirty="0"/>
              <a:t>CSMA/CD is an algorithm used by Ethernet networks. CSMA/CD helps nodes on the same network </a:t>
            </a:r>
            <a:r>
              <a:rPr lang="en-US" b="1" dirty="0"/>
              <a:t>segment </a:t>
            </a:r>
            <a:r>
              <a:rPr lang="en-US" dirty="0"/>
              <a:t>decide when to send data and how to prevent collisions. This </a:t>
            </a:r>
            <a:r>
              <a:rPr lang="en-US" b="1" dirty="0"/>
              <a:t>algorithm</a:t>
            </a:r>
            <a:r>
              <a:rPr lang="en-US" dirty="0"/>
              <a:t> is most often used in networks with devices such as hubs and repeaters.</a:t>
            </a:r>
          </a:p>
          <a:p>
            <a:pPr marL="0" indent="0">
              <a:buNone/>
            </a:pPr>
            <a:endParaRPr lang="en-US" dirty="0"/>
          </a:p>
          <a:p>
            <a:pPr marL="0" indent="0">
              <a:buNone/>
            </a:pPr>
            <a:r>
              <a:rPr lang="en-US" b="1" dirty="0"/>
              <a:t>CSMA/CA- </a:t>
            </a:r>
            <a:r>
              <a:rPr lang="en-US" dirty="0"/>
              <a:t>CSMA/CA functions by sensing the state of the medium with the intention of preventing a collision. A collision happens when two nodes transmit at the same time. CSMA/CA uses signal avoidance instead of detection. CSMA/CA is typically used in wireless networks and CSMA/CD is used in wired networks.</a:t>
            </a:r>
          </a:p>
        </p:txBody>
      </p:sp>
    </p:spTree>
    <p:extLst>
      <p:ext uri="{BB962C8B-B14F-4D97-AF65-F5344CB8AC3E}">
        <p14:creationId xmlns:p14="http://schemas.microsoft.com/office/powerpoint/2010/main" val="1224017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p:txBody>
          <a:bodyPr/>
          <a:lstStyle/>
          <a:p>
            <a:r>
              <a:rPr lang="en-US" dirty="0"/>
              <a:t>Chapter 1 - Introduction to Networks</a:t>
            </a:r>
          </a:p>
        </p:txBody>
      </p:sp>
      <p:sp>
        <p:nvSpPr>
          <p:cNvPr id="3" name="Content Placeholder 2">
            <a:extLst>
              <a:ext uri="{FF2B5EF4-FFF2-40B4-BE49-F238E27FC236}">
                <a16:creationId xmlns:a16="http://schemas.microsoft.com/office/drawing/2014/main" id="{389FD68F-38BE-4E30-8396-2E75565EBCF5}"/>
              </a:ext>
            </a:extLst>
          </p:cNvPr>
          <p:cNvSpPr>
            <a:spLocks noGrp="1"/>
          </p:cNvSpPr>
          <p:nvPr>
            <p:ph idx="1"/>
          </p:nvPr>
        </p:nvSpPr>
        <p:spPr/>
        <p:txBody>
          <a:bodyPr/>
          <a:lstStyle/>
          <a:p>
            <a:r>
              <a:rPr lang="en-US" b="1" dirty="0"/>
              <a:t>IEEE</a:t>
            </a:r>
            <a:r>
              <a:rPr lang="en-US" dirty="0"/>
              <a:t>- IEEE stands for the “Institute of Electrical and Electronics Engineers” and is often referred to as “I triple E.” The IEEE is a technical professional organization that defines, develops, and reviews computer science and electronic standards. Its mission is “to foster technological innovation and excellence for the benefit of humanity.” Even though the IEEE is based in the United States, IEEE standards frequently become worldwide standards. Following are two examples of technologies standardized by the IEEE.</a:t>
            </a:r>
          </a:p>
          <a:p>
            <a:r>
              <a:rPr lang="en-US" dirty="0"/>
              <a:t>802.3 Ethernet </a:t>
            </a:r>
          </a:p>
          <a:p>
            <a:r>
              <a:rPr lang="en-US" dirty="0"/>
              <a:t>802.11 Wireless (Wi-Fi)</a:t>
            </a:r>
          </a:p>
          <a:p>
            <a:endParaRPr lang="en-US" dirty="0"/>
          </a:p>
        </p:txBody>
      </p:sp>
    </p:spTree>
    <p:extLst>
      <p:ext uri="{BB962C8B-B14F-4D97-AF65-F5344CB8AC3E}">
        <p14:creationId xmlns:p14="http://schemas.microsoft.com/office/powerpoint/2010/main" val="3039848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p:txBody>
          <a:bodyPr/>
          <a:lstStyle/>
          <a:p>
            <a:r>
              <a:rPr lang="en-US" dirty="0"/>
              <a:t>Chapter 1 - Introduction to Networks</a:t>
            </a:r>
          </a:p>
        </p:txBody>
      </p:sp>
      <p:sp>
        <p:nvSpPr>
          <p:cNvPr id="3" name="Content Placeholder 2">
            <a:extLst>
              <a:ext uri="{FF2B5EF4-FFF2-40B4-BE49-F238E27FC236}">
                <a16:creationId xmlns:a16="http://schemas.microsoft.com/office/drawing/2014/main" id="{389FD68F-38BE-4E30-8396-2E75565EBCF5}"/>
              </a:ext>
            </a:extLst>
          </p:cNvPr>
          <p:cNvSpPr>
            <a:spLocks noGrp="1"/>
          </p:cNvSpPr>
          <p:nvPr>
            <p:ph idx="1"/>
          </p:nvPr>
        </p:nvSpPr>
        <p:spPr/>
        <p:txBody>
          <a:bodyPr>
            <a:normAutofit lnSpcReduction="10000"/>
          </a:bodyPr>
          <a:lstStyle/>
          <a:p>
            <a:pPr marL="0" indent="0">
              <a:buNone/>
            </a:pPr>
            <a:r>
              <a:rPr lang="en-US" b="1" dirty="0"/>
              <a:t>Network Devices</a:t>
            </a:r>
          </a:p>
          <a:p>
            <a:r>
              <a:rPr lang="en-US" b="1" dirty="0"/>
              <a:t>Hub-</a:t>
            </a:r>
            <a:r>
              <a:rPr lang="en-US" dirty="0"/>
              <a:t> A network hub is an </a:t>
            </a:r>
            <a:r>
              <a:rPr lang="en-US" b="1" dirty="0"/>
              <a:t>open systems interconnection (OSI)</a:t>
            </a:r>
            <a:r>
              <a:rPr lang="en-US" dirty="0"/>
              <a:t> layer 1 device used to connect other devices in a LAN. Hubs are older network devices and have been replaced by switches in most star topologies.</a:t>
            </a:r>
            <a:endParaRPr lang="en-US" b="1" dirty="0"/>
          </a:p>
          <a:p>
            <a:r>
              <a:rPr lang="en-US" b="1" dirty="0"/>
              <a:t>Switch-</a:t>
            </a:r>
            <a:r>
              <a:rPr lang="en-US" dirty="0"/>
              <a:t> A network switch is an OSI layer 2 device. Switches are devices used to connect other devices in a LAN. Today switches are most commonly used as the central node in a star topology.</a:t>
            </a:r>
            <a:endParaRPr lang="en-US" b="1" dirty="0"/>
          </a:p>
          <a:p>
            <a:r>
              <a:rPr lang="en-US" b="1" dirty="0"/>
              <a:t>Router-</a:t>
            </a:r>
            <a:r>
              <a:rPr lang="en-US" dirty="0"/>
              <a:t> A network router is an OSI layer 3 device. Routers are devices used to connect networks or LANs and enable networks to route traffic from one network to the other.</a:t>
            </a:r>
            <a:endParaRPr lang="en-US" b="1" dirty="0"/>
          </a:p>
          <a:p>
            <a:endParaRPr lang="en-US" dirty="0"/>
          </a:p>
        </p:txBody>
      </p:sp>
    </p:spTree>
    <p:extLst>
      <p:ext uri="{BB962C8B-B14F-4D97-AF65-F5344CB8AC3E}">
        <p14:creationId xmlns:p14="http://schemas.microsoft.com/office/powerpoint/2010/main" val="3846805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Picture 72">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a:xfrm>
            <a:off x="6094105" y="802955"/>
            <a:ext cx="4977976" cy="1454051"/>
          </a:xfrm>
        </p:spPr>
        <p:txBody>
          <a:bodyPr>
            <a:normAutofit/>
          </a:bodyPr>
          <a:lstStyle/>
          <a:p>
            <a:r>
              <a:rPr lang="en-US" sz="3700" dirty="0">
                <a:solidFill>
                  <a:srgbClr val="000000"/>
                </a:solidFill>
              </a:rPr>
              <a:t>Chapter 1 - Introduction to Networks</a:t>
            </a:r>
          </a:p>
        </p:txBody>
      </p:sp>
      <p:sp>
        <p:nvSpPr>
          <p:cNvPr id="75"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122" name="Picture 2" descr="Switch hub for connect to network. Illustration in flat style.">
            <a:extLst>
              <a:ext uri="{FF2B5EF4-FFF2-40B4-BE49-F238E27FC236}">
                <a16:creationId xmlns:a16="http://schemas.microsoft.com/office/drawing/2014/main" id="{938DC5CF-CB14-4FD1-84BA-361D7E01A023}"/>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22982" r="13719" b="-2"/>
          <a:stretch/>
        </p:blipFill>
        <p:spPr bwMode="auto">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noFill/>
          <a:effectLst>
            <a:softEdge rad="0"/>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89FD68F-38BE-4E30-8396-2E75565EBCF5}"/>
              </a:ext>
            </a:extLst>
          </p:cNvPr>
          <p:cNvSpPr>
            <a:spLocks noGrp="1"/>
          </p:cNvSpPr>
          <p:nvPr>
            <p:ph idx="1"/>
          </p:nvPr>
        </p:nvSpPr>
        <p:spPr>
          <a:xfrm>
            <a:off x="6090574" y="2421682"/>
            <a:ext cx="4977578" cy="3639289"/>
          </a:xfrm>
        </p:spPr>
        <p:txBody>
          <a:bodyPr anchor="ctr">
            <a:normAutofit/>
          </a:bodyPr>
          <a:lstStyle/>
          <a:p>
            <a:pPr marL="0" indent="0">
              <a:buNone/>
            </a:pPr>
            <a:r>
              <a:rPr lang="en-US" sz="4800" dirty="0">
                <a:solidFill>
                  <a:srgbClr val="000000"/>
                </a:solidFill>
              </a:rPr>
              <a:t>Network Hub </a:t>
            </a:r>
          </a:p>
          <a:p>
            <a:r>
              <a:rPr lang="en-US" dirty="0">
                <a:solidFill>
                  <a:srgbClr val="000000"/>
                </a:solidFill>
              </a:rPr>
              <a:t>Layer 1 Device</a:t>
            </a:r>
          </a:p>
          <a:p>
            <a:r>
              <a:rPr lang="en-US" dirty="0">
                <a:solidFill>
                  <a:srgbClr val="000000"/>
                </a:solidFill>
              </a:rPr>
              <a:t>No forwarding intelligence(dumb device)</a:t>
            </a:r>
          </a:p>
          <a:p>
            <a:r>
              <a:rPr lang="en-US" dirty="0">
                <a:solidFill>
                  <a:srgbClr val="000000"/>
                </a:solidFill>
              </a:rPr>
              <a:t>Small LANs</a:t>
            </a:r>
            <a:br>
              <a:rPr lang="en-US" sz="4800" dirty="0">
                <a:solidFill>
                  <a:srgbClr val="000000"/>
                </a:solidFill>
              </a:rPr>
            </a:br>
            <a:endParaRPr lang="en-US" sz="4800" dirty="0">
              <a:solidFill>
                <a:srgbClr val="000000"/>
              </a:solidFill>
            </a:endParaRPr>
          </a:p>
        </p:txBody>
      </p:sp>
    </p:spTree>
    <p:extLst>
      <p:ext uri="{BB962C8B-B14F-4D97-AF65-F5344CB8AC3E}">
        <p14:creationId xmlns:p14="http://schemas.microsoft.com/office/powerpoint/2010/main" val="42296404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Picture 72">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a:xfrm>
            <a:off x="6094105" y="802955"/>
            <a:ext cx="4977976" cy="1454051"/>
          </a:xfrm>
        </p:spPr>
        <p:txBody>
          <a:bodyPr>
            <a:normAutofit/>
          </a:bodyPr>
          <a:lstStyle/>
          <a:p>
            <a:r>
              <a:rPr lang="en-US" sz="3700" dirty="0">
                <a:solidFill>
                  <a:srgbClr val="000000"/>
                </a:solidFill>
              </a:rPr>
              <a:t>Chapter 1 - Introduction to Networks</a:t>
            </a:r>
          </a:p>
        </p:txBody>
      </p:sp>
      <p:sp>
        <p:nvSpPr>
          <p:cNvPr id="75"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146" name="Picture 2" descr="Ethernet switch.">
            <a:extLst>
              <a:ext uri="{FF2B5EF4-FFF2-40B4-BE49-F238E27FC236}">
                <a16:creationId xmlns:a16="http://schemas.microsoft.com/office/drawing/2014/main" id="{4EBC3614-661E-4206-85C8-55E4C6F1CF13}"/>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22073" r="14152" b="-2"/>
          <a:stretch/>
        </p:blipFill>
        <p:spPr bwMode="auto">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noFill/>
          <a:effectLst>
            <a:softEdge rad="0"/>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89FD68F-38BE-4E30-8396-2E75565EBCF5}"/>
              </a:ext>
            </a:extLst>
          </p:cNvPr>
          <p:cNvSpPr>
            <a:spLocks noGrp="1"/>
          </p:cNvSpPr>
          <p:nvPr>
            <p:ph idx="1"/>
          </p:nvPr>
        </p:nvSpPr>
        <p:spPr>
          <a:xfrm>
            <a:off x="6090574" y="2421682"/>
            <a:ext cx="4977578" cy="3639289"/>
          </a:xfrm>
        </p:spPr>
        <p:txBody>
          <a:bodyPr anchor="ctr">
            <a:normAutofit lnSpcReduction="10000"/>
          </a:bodyPr>
          <a:lstStyle/>
          <a:p>
            <a:pPr marL="0" indent="0">
              <a:buNone/>
            </a:pPr>
            <a:r>
              <a:rPr lang="en-US" sz="4800" dirty="0">
                <a:solidFill>
                  <a:srgbClr val="000000"/>
                </a:solidFill>
              </a:rPr>
              <a:t>Network Switch </a:t>
            </a:r>
          </a:p>
          <a:p>
            <a:r>
              <a:rPr lang="en-US" sz="3000" dirty="0">
                <a:solidFill>
                  <a:srgbClr val="000000"/>
                </a:solidFill>
              </a:rPr>
              <a:t>Layer 2 Device(primarily) or Layer 3</a:t>
            </a:r>
          </a:p>
          <a:p>
            <a:r>
              <a:rPr lang="en-US" sz="3000" dirty="0">
                <a:solidFill>
                  <a:srgbClr val="000000"/>
                </a:solidFill>
              </a:rPr>
              <a:t>Forwards Frames based on MAC address</a:t>
            </a:r>
          </a:p>
          <a:p>
            <a:r>
              <a:rPr lang="en-US" sz="3000" dirty="0">
                <a:solidFill>
                  <a:srgbClr val="000000"/>
                </a:solidFill>
              </a:rPr>
              <a:t>VLANs</a:t>
            </a:r>
          </a:p>
          <a:p>
            <a:r>
              <a:rPr lang="en-US" sz="3000" dirty="0">
                <a:solidFill>
                  <a:srgbClr val="000000"/>
                </a:solidFill>
              </a:rPr>
              <a:t>MAC/CAM Table</a:t>
            </a:r>
          </a:p>
        </p:txBody>
      </p:sp>
    </p:spTree>
    <p:extLst>
      <p:ext uri="{BB962C8B-B14F-4D97-AF65-F5344CB8AC3E}">
        <p14:creationId xmlns:p14="http://schemas.microsoft.com/office/powerpoint/2010/main" val="1246671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5" name="Picture 74">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a:xfrm>
            <a:off x="6094105" y="802955"/>
            <a:ext cx="4977976" cy="1454051"/>
          </a:xfrm>
        </p:spPr>
        <p:txBody>
          <a:bodyPr>
            <a:normAutofit/>
          </a:bodyPr>
          <a:lstStyle/>
          <a:p>
            <a:r>
              <a:rPr lang="en-US" sz="3700" dirty="0">
                <a:solidFill>
                  <a:srgbClr val="000000"/>
                </a:solidFill>
              </a:rPr>
              <a:t>Chapter 1 - Introduction to Networks</a:t>
            </a:r>
          </a:p>
        </p:txBody>
      </p:sp>
      <p:sp>
        <p:nvSpPr>
          <p:cNvPr id="77"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7170" name="Picture 2" descr="The service router for mounting with a 19-inch rack has 16 Ethernet ports, SFP+ port, universal serial bus (USB) ports, six FXS ports, and two FXO ports. ">
            <a:extLst>
              <a:ext uri="{FF2B5EF4-FFF2-40B4-BE49-F238E27FC236}">
                <a16:creationId xmlns:a16="http://schemas.microsoft.com/office/drawing/2014/main" id="{8D0CC2CF-6A3B-4C5D-AA62-2D44E928E84C}"/>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32765" r="31406" b="-1"/>
          <a:stretch/>
        </p:blipFill>
        <p:spPr bwMode="auto">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noFill/>
          <a:effectLst>
            <a:softEdge rad="0"/>
          </a:effectLst>
          <a:extLst>
            <a:ext uri="{909E8E84-426E-40DD-AFC4-6F175D3DCCD1}">
              <a14:hiddenFill xmlns:a14="http://schemas.microsoft.com/office/drawing/2010/main">
                <a:solidFill>
                  <a:srgbClr val="FFFFFF"/>
                </a:solidFill>
              </a14:hiddenFill>
            </a:ext>
          </a:extLst>
        </p:spPr>
      </p:pic>
      <p:sp>
        <p:nvSpPr>
          <p:cNvPr id="7174" name="Content Placeholder 7173">
            <a:extLst>
              <a:ext uri="{FF2B5EF4-FFF2-40B4-BE49-F238E27FC236}">
                <a16:creationId xmlns:a16="http://schemas.microsoft.com/office/drawing/2014/main" id="{792A664F-2F3F-4B72-B546-AEFD90BDB0D4}"/>
              </a:ext>
            </a:extLst>
          </p:cNvPr>
          <p:cNvSpPr>
            <a:spLocks noGrp="1"/>
          </p:cNvSpPr>
          <p:nvPr>
            <p:ph idx="1"/>
          </p:nvPr>
        </p:nvSpPr>
        <p:spPr>
          <a:xfrm>
            <a:off x="6090574" y="2421682"/>
            <a:ext cx="4977578" cy="3639289"/>
          </a:xfrm>
        </p:spPr>
        <p:txBody>
          <a:bodyPr anchor="ctr">
            <a:normAutofit/>
          </a:bodyPr>
          <a:lstStyle/>
          <a:p>
            <a:pPr marL="0" indent="0">
              <a:buNone/>
            </a:pPr>
            <a:r>
              <a:rPr lang="en-US" sz="4800" dirty="0">
                <a:solidFill>
                  <a:srgbClr val="000000"/>
                </a:solidFill>
              </a:rPr>
              <a:t>Router</a:t>
            </a:r>
          </a:p>
          <a:p>
            <a:pPr marL="0" indent="0">
              <a:buNone/>
            </a:pPr>
            <a:r>
              <a:rPr lang="en-US" sz="3000" dirty="0">
                <a:solidFill>
                  <a:srgbClr val="000000"/>
                </a:solidFill>
              </a:rPr>
              <a:t>Layer 3 Device </a:t>
            </a:r>
            <a:br>
              <a:rPr lang="en-US" sz="3000" dirty="0">
                <a:solidFill>
                  <a:srgbClr val="000000"/>
                </a:solidFill>
              </a:rPr>
            </a:br>
            <a:r>
              <a:rPr lang="en-US" sz="3000" dirty="0">
                <a:solidFill>
                  <a:srgbClr val="000000"/>
                </a:solidFill>
              </a:rPr>
              <a:t>Routes information based on IP address</a:t>
            </a:r>
          </a:p>
          <a:p>
            <a:pPr marL="0" indent="0">
              <a:buNone/>
            </a:pPr>
            <a:r>
              <a:rPr lang="en-US" sz="3000" dirty="0">
                <a:solidFill>
                  <a:srgbClr val="000000"/>
                </a:solidFill>
              </a:rPr>
              <a:t>Routing Table/ Routing Decisions</a:t>
            </a:r>
          </a:p>
          <a:p>
            <a:pPr marL="0" indent="0">
              <a:buNone/>
            </a:pPr>
            <a:endParaRPr lang="en-US" sz="2000" dirty="0">
              <a:solidFill>
                <a:srgbClr val="000000"/>
              </a:solidFill>
            </a:endParaRPr>
          </a:p>
        </p:txBody>
      </p:sp>
    </p:spTree>
    <p:extLst>
      <p:ext uri="{BB962C8B-B14F-4D97-AF65-F5344CB8AC3E}">
        <p14:creationId xmlns:p14="http://schemas.microsoft.com/office/powerpoint/2010/main" val="1832617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p:txBody>
          <a:bodyPr/>
          <a:lstStyle/>
          <a:p>
            <a:r>
              <a:rPr lang="en-US" dirty="0"/>
              <a:t>Chapter 1 - Introduction to Networks</a:t>
            </a:r>
          </a:p>
        </p:txBody>
      </p:sp>
      <p:sp>
        <p:nvSpPr>
          <p:cNvPr id="3" name="Content Placeholder 2">
            <a:extLst>
              <a:ext uri="{FF2B5EF4-FFF2-40B4-BE49-F238E27FC236}">
                <a16:creationId xmlns:a16="http://schemas.microsoft.com/office/drawing/2014/main" id="{389FD68F-38BE-4E30-8396-2E75565EBCF5}"/>
              </a:ext>
            </a:extLst>
          </p:cNvPr>
          <p:cNvSpPr>
            <a:spLocks noGrp="1"/>
          </p:cNvSpPr>
          <p:nvPr>
            <p:ph idx="1"/>
          </p:nvPr>
        </p:nvSpPr>
        <p:spPr/>
        <p:txBody>
          <a:bodyPr>
            <a:normAutofit/>
          </a:bodyPr>
          <a:lstStyle/>
          <a:p>
            <a:pPr marL="0" indent="0">
              <a:buNone/>
            </a:pPr>
            <a:r>
              <a:rPr lang="en-US" b="1" dirty="0"/>
              <a:t>Network Addresses</a:t>
            </a:r>
          </a:p>
          <a:p>
            <a:pPr marL="0" indent="0">
              <a:buNone/>
            </a:pPr>
            <a:r>
              <a:rPr lang="en-US" b="1" dirty="0"/>
              <a:t>MAC Address-</a:t>
            </a:r>
            <a:r>
              <a:rPr lang="en-US" dirty="0"/>
              <a:t> MAC addresses are used to individually identify a host on an Ethernet network. Each host’s NIC has a MAC address burned into its firmware. This is the reason MAC addresses are referred to as Burned-in-addresses (BIA) or often known as hardware addresses.</a:t>
            </a:r>
          </a:p>
          <a:p>
            <a:pPr marL="0" indent="0">
              <a:buNone/>
            </a:pPr>
            <a:r>
              <a:rPr lang="en-US" dirty="0"/>
              <a:t>MAC addresses are 48 Bits/6 Bytes long.</a:t>
            </a:r>
            <a:endParaRPr lang="en-US" b="1" dirty="0"/>
          </a:p>
          <a:p>
            <a:pPr marL="0" indent="0">
              <a:buNone/>
            </a:pPr>
            <a:r>
              <a:rPr lang="en-US" b="1" dirty="0"/>
              <a:t>IP Address-</a:t>
            </a:r>
            <a:r>
              <a:rPr lang="en-US" dirty="0"/>
              <a:t> There are two types of IP address; IP Version 4 (IPv4) and IP Version 6 (IPv6). IPv4 uses 32 binary bits to create a unique address on the network.  IPv6 uses a 128-bit address, theoretically allowing 2,128, or approximately 3.4 × 1,038 addresses. </a:t>
            </a:r>
            <a:endParaRPr lang="en-US" b="1" dirty="0"/>
          </a:p>
          <a:p>
            <a:pPr marL="0" indent="0">
              <a:buNone/>
            </a:pPr>
            <a:endParaRPr lang="en-US" dirty="0"/>
          </a:p>
        </p:txBody>
      </p:sp>
    </p:spTree>
    <p:extLst>
      <p:ext uri="{BB962C8B-B14F-4D97-AF65-F5344CB8AC3E}">
        <p14:creationId xmlns:p14="http://schemas.microsoft.com/office/powerpoint/2010/main" val="8553779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p:txBody>
          <a:bodyPr/>
          <a:lstStyle/>
          <a:p>
            <a:r>
              <a:rPr lang="en-US" dirty="0"/>
              <a:t>Chapter 1 - Introduction to Networks</a:t>
            </a:r>
          </a:p>
        </p:txBody>
      </p:sp>
      <p:graphicFrame>
        <p:nvGraphicFramePr>
          <p:cNvPr id="6" name="Content Placeholder 2">
            <a:extLst>
              <a:ext uri="{FF2B5EF4-FFF2-40B4-BE49-F238E27FC236}">
                <a16:creationId xmlns:a16="http://schemas.microsoft.com/office/drawing/2014/main" id="{9BF45921-A87F-4EAC-A762-63EE4ADCB21E}"/>
              </a:ext>
            </a:extLst>
          </p:cNvPr>
          <p:cNvGraphicFramePr>
            <a:graphicFrameLocks noGrp="1"/>
          </p:cNvGraphicFramePr>
          <p:nvPr>
            <p:ph idx="1"/>
            <p:extLst>
              <p:ext uri="{D42A27DB-BD31-4B8C-83A1-F6EECF244321}">
                <p14:modId xmlns:p14="http://schemas.microsoft.com/office/powerpoint/2010/main" val="2434068787"/>
              </p:ext>
            </p:extLst>
          </p:nvPr>
        </p:nvGraphicFramePr>
        <p:xfrm>
          <a:off x="838200" y="1511300"/>
          <a:ext cx="10515600" cy="43196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58883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Chapter 1</a:t>
            </a:r>
            <a:br>
              <a:rPr lang="en-US" dirty="0"/>
            </a:br>
            <a:r>
              <a:rPr lang="en-US" dirty="0"/>
              <a:t>Introduction to Networks</a:t>
            </a:r>
            <a:endParaRPr lang="en-US" sz="5400" dirty="0">
              <a:latin typeface="Bebas Neue" panose="020B0606020202050201" pitchFamily="34" charset="0"/>
              <a:ea typeface="Open Sans Light" panose="020B0306030504020204" pitchFamily="34" charset="0"/>
              <a:cs typeface="Open Sans Light" panose="020B0306030504020204" pitchFamily="34" charset="0"/>
            </a:endParaRPr>
          </a:p>
        </p:txBody>
      </p:sp>
      <p:sp>
        <p:nvSpPr>
          <p:cNvPr id="3" name="Subtitle 2"/>
          <p:cNvSpPr>
            <a:spLocks noGrp="1"/>
          </p:cNvSpPr>
          <p:nvPr>
            <p:ph type="subTitle" idx="1"/>
          </p:nvPr>
        </p:nvSpPr>
        <p:spPr/>
        <p:txBody>
          <a:bodyPr/>
          <a:lstStyle/>
          <a:p>
            <a:r>
              <a:rPr lang="en-US" dirty="0">
                <a:solidFill>
                  <a:srgbClr val="AFB135"/>
                </a:solidFill>
                <a:latin typeface="Montserrat Light" panose="00000400000000000000" pitchFamily="50" charset="0"/>
                <a:ea typeface="Open Sans" panose="020B0606030504020204" pitchFamily="34" charset="0"/>
                <a:cs typeface="Open Sans" panose="020B0606030504020204" pitchFamily="34" charset="0"/>
              </a:rPr>
              <a:t>Network and Security Fundamentals </a:t>
            </a:r>
          </a:p>
        </p:txBody>
      </p:sp>
    </p:spTree>
    <p:extLst>
      <p:ext uri="{BB962C8B-B14F-4D97-AF65-F5344CB8AC3E}">
        <p14:creationId xmlns:p14="http://schemas.microsoft.com/office/powerpoint/2010/main" val="154241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a:bodyPr>
          <a:lstStyle/>
          <a:p>
            <a:r>
              <a:rPr lang="en-US" dirty="0">
                <a:solidFill>
                  <a:srgbClr val="063D63"/>
                </a:solidFill>
                <a:latin typeface="Bebas Neue" panose="020B0606020202050201" pitchFamily="34" charset="0"/>
              </a:rPr>
              <a:t>Objectives </a:t>
            </a:r>
          </a:p>
        </p:txBody>
      </p:sp>
      <p:sp>
        <p:nvSpPr>
          <p:cNvPr id="3" name="Content Placeholder 2"/>
          <p:cNvSpPr>
            <a:spLocks noGrp="1"/>
          </p:cNvSpPr>
          <p:nvPr>
            <p:ph idx="1"/>
          </p:nvPr>
        </p:nvSpPr>
        <p:spPr/>
        <p:txBody>
          <a:bodyPr>
            <a:normAutofit lnSpcReduction="10000"/>
          </a:bodyPr>
          <a:lstStyle/>
          <a:p>
            <a:pPr lvl="0"/>
            <a:r>
              <a:rPr lang="en-US" dirty="0"/>
              <a:t>Explain the concept of a Local Area Network (LAN), Wide Area Network (WAN), and Wireless Local Area Network (WLAN)</a:t>
            </a:r>
          </a:p>
          <a:p>
            <a:pPr lvl="0"/>
            <a:endParaRPr lang="en-US" dirty="0"/>
          </a:p>
          <a:p>
            <a:pPr lvl="0"/>
            <a:r>
              <a:rPr lang="en-US" dirty="0"/>
              <a:t>Explain the different network topologies, access methods, and standards</a:t>
            </a:r>
          </a:p>
          <a:p>
            <a:pPr lvl="0"/>
            <a:endParaRPr lang="en-US" dirty="0"/>
          </a:p>
          <a:p>
            <a:pPr lvl="0"/>
            <a:r>
              <a:rPr lang="en-US" dirty="0"/>
              <a:t>Identify network devices (Hub, Switch, Router)</a:t>
            </a:r>
          </a:p>
          <a:p>
            <a:pPr lvl="0"/>
            <a:endParaRPr lang="en-US" dirty="0"/>
          </a:p>
          <a:p>
            <a:pPr lvl="0"/>
            <a:r>
              <a:rPr lang="en-US" dirty="0"/>
              <a:t>Describe Network Addresses (media access control [MAC], internet protocol [IP])</a:t>
            </a:r>
          </a:p>
          <a:p>
            <a:endParaRPr lang="en-US" sz="2400" dirty="0">
              <a:solidFill>
                <a:srgbClr val="00111E"/>
              </a:solidFill>
              <a:latin typeface="Montserrat Light" panose="00000400000000000000" pitchFamily="50" charset="0"/>
            </a:endParaRPr>
          </a:p>
        </p:txBody>
      </p:sp>
    </p:spTree>
    <p:extLst>
      <p:ext uri="{BB962C8B-B14F-4D97-AF65-F5344CB8AC3E}">
        <p14:creationId xmlns:p14="http://schemas.microsoft.com/office/powerpoint/2010/main" val="1733670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90373-2543-423E-B167-9435089D6116}"/>
              </a:ext>
            </a:extLst>
          </p:cNvPr>
          <p:cNvSpPr>
            <a:spLocks noGrp="1"/>
          </p:cNvSpPr>
          <p:nvPr>
            <p:ph type="title"/>
          </p:nvPr>
        </p:nvSpPr>
        <p:spPr/>
        <p:txBody>
          <a:bodyPr/>
          <a:lstStyle/>
          <a:p>
            <a:r>
              <a:rPr lang="en-US" dirty="0"/>
              <a:t>Chapter 1 - Introduction to Networks</a:t>
            </a:r>
          </a:p>
        </p:txBody>
      </p:sp>
      <p:sp>
        <p:nvSpPr>
          <p:cNvPr id="3" name="Content Placeholder 2">
            <a:extLst>
              <a:ext uri="{FF2B5EF4-FFF2-40B4-BE49-F238E27FC236}">
                <a16:creationId xmlns:a16="http://schemas.microsoft.com/office/drawing/2014/main" id="{C06F3DBC-0F72-4947-B8EB-2F03673DFF48}"/>
              </a:ext>
            </a:extLst>
          </p:cNvPr>
          <p:cNvSpPr>
            <a:spLocks noGrp="1"/>
          </p:cNvSpPr>
          <p:nvPr>
            <p:ph idx="1"/>
          </p:nvPr>
        </p:nvSpPr>
        <p:spPr/>
        <p:txBody>
          <a:bodyPr>
            <a:normAutofit fontScale="85000" lnSpcReduction="10000"/>
          </a:bodyPr>
          <a:lstStyle/>
          <a:p>
            <a:pPr marL="0" indent="0">
              <a:buNone/>
            </a:pPr>
            <a:r>
              <a:rPr lang="en-US" b="1" dirty="0"/>
              <a:t>What is a network? </a:t>
            </a:r>
            <a:r>
              <a:rPr lang="en-US" dirty="0"/>
              <a:t>A Network is two or more nodes connected together to share resources, exchange data, or obtain Internet access. The nodes on a network can be connected via cables, radio waves, or other transmission media.</a:t>
            </a:r>
            <a:endParaRPr lang="en-US" b="1" dirty="0"/>
          </a:p>
          <a:p>
            <a:pPr marL="0" indent="0">
              <a:buNone/>
            </a:pPr>
            <a:r>
              <a:rPr lang="en-US" b="1" dirty="0"/>
              <a:t>Different types of networks</a:t>
            </a:r>
          </a:p>
          <a:p>
            <a:r>
              <a:rPr lang="en-US" b="1" dirty="0"/>
              <a:t>LAN</a:t>
            </a:r>
            <a:r>
              <a:rPr lang="en-US" dirty="0"/>
              <a:t>-A local area network (LAN) is made up of connected devices that cover a small, single geographic location.</a:t>
            </a:r>
            <a:br>
              <a:rPr lang="en-US" dirty="0"/>
            </a:br>
            <a:endParaRPr lang="en-US" dirty="0"/>
          </a:p>
          <a:p>
            <a:r>
              <a:rPr lang="en-US" b="1" dirty="0"/>
              <a:t>WAN</a:t>
            </a:r>
            <a:r>
              <a:rPr lang="en-US" dirty="0"/>
              <a:t>-A wide area network (WAN) is a network that covers a wide geographic area and spans several locations. </a:t>
            </a:r>
            <a:br>
              <a:rPr lang="en-US" dirty="0"/>
            </a:br>
            <a:endParaRPr lang="en-US" dirty="0"/>
          </a:p>
          <a:p>
            <a:r>
              <a:rPr lang="en-US" b="1" dirty="0"/>
              <a:t>WLAN</a:t>
            </a:r>
            <a:r>
              <a:rPr lang="en-US" dirty="0"/>
              <a:t>-A Wireless local area network(WLAN) is a wireless network; WLANs provide convenient and secure data communications using radio frequency (RF). </a:t>
            </a:r>
          </a:p>
          <a:p>
            <a:endParaRPr lang="en-US" dirty="0"/>
          </a:p>
          <a:p>
            <a:endParaRPr lang="en-US" dirty="0"/>
          </a:p>
        </p:txBody>
      </p:sp>
    </p:spTree>
    <p:extLst>
      <p:ext uri="{BB962C8B-B14F-4D97-AF65-F5344CB8AC3E}">
        <p14:creationId xmlns:p14="http://schemas.microsoft.com/office/powerpoint/2010/main" val="1437828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2EBF8-E57E-479A-8420-7852CE62660E}"/>
              </a:ext>
            </a:extLst>
          </p:cNvPr>
          <p:cNvSpPr>
            <a:spLocks noGrp="1"/>
          </p:cNvSpPr>
          <p:nvPr>
            <p:ph type="title"/>
          </p:nvPr>
        </p:nvSpPr>
        <p:spPr/>
        <p:txBody>
          <a:bodyPr/>
          <a:lstStyle/>
          <a:p>
            <a:r>
              <a:rPr lang="en-US" dirty="0"/>
              <a:t>Chapter 1 - Introduction to Networks</a:t>
            </a:r>
          </a:p>
        </p:txBody>
      </p:sp>
      <p:sp>
        <p:nvSpPr>
          <p:cNvPr id="3" name="Content Placeholder 2">
            <a:extLst>
              <a:ext uri="{FF2B5EF4-FFF2-40B4-BE49-F238E27FC236}">
                <a16:creationId xmlns:a16="http://schemas.microsoft.com/office/drawing/2014/main" id="{0E6EB9E2-A636-4429-A41D-95DB005B7309}"/>
              </a:ext>
            </a:extLst>
          </p:cNvPr>
          <p:cNvSpPr>
            <a:spLocks noGrp="1"/>
          </p:cNvSpPr>
          <p:nvPr>
            <p:ph idx="1"/>
          </p:nvPr>
        </p:nvSpPr>
        <p:spPr/>
        <p:txBody>
          <a:bodyPr>
            <a:normAutofit fontScale="92500" lnSpcReduction="10000"/>
          </a:bodyPr>
          <a:lstStyle/>
          <a:p>
            <a:r>
              <a:rPr lang="en-US" dirty="0"/>
              <a:t>LAN, WAN, and WLAN are the most common network types. However, there are other network types that are a little less known. All networks are categorized by the geographic area they occupy, their purpose, and their size.</a:t>
            </a:r>
          </a:p>
          <a:p>
            <a:pPr marL="0" indent="0">
              <a:buNone/>
            </a:pPr>
            <a:r>
              <a:rPr lang="en-US" b="1" dirty="0"/>
              <a:t>  Some of the different networks based on size are the following:</a:t>
            </a:r>
            <a:endParaRPr lang="en-US" dirty="0"/>
          </a:p>
          <a:p>
            <a:r>
              <a:rPr lang="en-US" dirty="0"/>
              <a:t>Metropolitan area network, or MAN</a:t>
            </a:r>
            <a:br>
              <a:rPr lang="en-US" dirty="0"/>
            </a:br>
            <a:r>
              <a:rPr lang="en-US" dirty="0"/>
              <a:t>Personal area network, or PAN</a:t>
            </a:r>
          </a:p>
          <a:p>
            <a:pPr marL="0" indent="0">
              <a:buNone/>
            </a:pPr>
            <a:br>
              <a:rPr lang="en-US" dirty="0"/>
            </a:br>
            <a:r>
              <a:rPr lang="en-US" dirty="0"/>
              <a:t>  </a:t>
            </a:r>
            <a:r>
              <a:rPr lang="en-US" b="1" dirty="0"/>
              <a:t>Some of the different networks based on their purpose are the following:</a:t>
            </a:r>
            <a:endParaRPr lang="en-US" dirty="0"/>
          </a:p>
          <a:p>
            <a:r>
              <a:rPr lang="en-US" dirty="0"/>
              <a:t>Virtual private network, or VPN</a:t>
            </a:r>
            <a:br>
              <a:rPr lang="en-US" dirty="0"/>
            </a:br>
            <a:r>
              <a:rPr lang="en-US" dirty="0"/>
              <a:t>Storage area network, or SAN</a:t>
            </a:r>
          </a:p>
          <a:p>
            <a:endParaRPr lang="en-US" dirty="0"/>
          </a:p>
        </p:txBody>
      </p:sp>
    </p:spTree>
    <p:extLst>
      <p:ext uri="{BB962C8B-B14F-4D97-AF65-F5344CB8AC3E}">
        <p14:creationId xmlns:p14="http://schemas.microsoft.com/office/powerpoint/2010/main" val="4217192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DB2D5-8DD2-465D-96A7-193D76219BBD}"/>
              </a:ext>
            </a:extLst>
          </p:cNvPr>
          <p:cNvSpPr>
            <a:spLocks noGrp="1"/>
          </p:cNvSpPr>
          <p:nvPr>
            <p:ph type="title"/>
          </p:nvPr>
        </p:nvSpPr>
        <p:spPr/>
        <p:txBody>
          <a:bodyPr/>
          <a:lstStyle/>
          <a:p>
            <a:r>
              <a:rPr lang="en-US" dirty="0"/>
              <a:t>Chapter 1 - Introduction to Networks</a:t>
            </a:r>
          </a:p>
        </p:txBody>
      </p:sp>
      <p:sp>
        <p:nvSpPr>
          <p:cNvPr id="3" name="Content Placeholder 2">
            <a:extLst>
              <a:ext uri="{FF2B5EF4-FFF2-40B4-BE49-F238E27FC236}">
                <a16:creationId xmlns:a16="http://schemas.microsoft.com/office/drawing/2014/main" id="{1E8CFECF-25D4-499B-B83F-73AD9810B3CB}"/>
              </a:ext>
            </a:extLst>
          </p:cNvPr>
          <p:cNvSpPr>
            <a:spLocks noGrp="1"/>
          </p:cNvSpPr>
          <p:nvPr>
            <p:ph idx="1"/>
          </p:nvPr>
        </p:nvSpPr>
        <p:spPr/>
        <p:txBody>
          <a:bodyPr/>
          <a:lstStyle/>
          <a:p>
            <a:pPr marL="0" indent="0">
              <a:buNone/>
            </a:pPr>
            <a:r>
              <a:rPr lang="en-US" b="1" dirty="0"/>
              <a:t>Network Topologies- </a:t>
            </a:r>
            <a:r>
              <a:rPr lang="en-US" dirty="0"/>
              <a:t>A network topology refers to how a network is mapped out or designed. Topologies fall into two categories, physical topologies, and logical topologies.</a:t>
            </a:r>
          </a:p>
          <a:p>
            <a:pPr marL="0" indent="0">
              <a:buNone/>
            </a:pPr>
            <a:r>
              <a:rPr lang="en-US" b="1" dirty="0"/>
              <a:t>Types</a:t>
            </a:r>
          </a:p>
          <a:p>
            <a:r>
              <a:rPr lang="en-US" dirty="0"/>
              <a:t>Star</a:t>
            </a:r>
          </a:p>
          <a:p>
            <a:r>
              <a:rPr lang="en-US" dirty="0"/>
              <a:t>Bus</a:t>
            </a:r>
          </a:p>
          <a:p>
            <a:r>
              <a:rPr lang="en-US" dirty="0"/>
              <a:t>Mesh  (Partial/Full)</a:t>
            </a:r>
          </a:p>
          <a:p>
            <a:endParaRPr lang="en-US" dirty="0"/>
          </a:p>
        </p:txBody>
      </p:sp>
    </p:spTree>
    <p:extLst>
      <p:ext uri="{BB962C8B-B14F-4D97-AF65-F5344CB8AC3E}">
        <p14:creationId xmlns:p14="http://schemas.microsoft.com/office/powerpoint/2010/main" val="2111127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Businessman touching modern tablet with virtual panel of star topology , Computer network technology concept">
            <a:extLst>
              <a:ext uri="{FF2B5EF4-FFF2-40B4-BE49-F238E27FC236}">
                <a16:creationId xmlns:a16="http://schemas.microsoft.com/office/drawing/2014/main" id="{F663DA89-58F6-4AB6-8C82-36DCCF9C912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976" r="14883" b="-1"/>
          <a:stretch/>
        </p:blipFill>
        <p:spPr bwMode="auto">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137" name="Freeform: Shape 136">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39" name="Freeform: Shape 138">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C67EE3-576F-4670-8D7A-79C6A1373A58}"/>
              </a:ext>
            </a:extLst>
          </p:cNvPr>
          <p:cNvSpPr>
            <a:spLocks noGrp="1"/>
          </p:cNvSpPr>
          <p:nvPr>
            <p:ph type="title"/>
          </p:nvPr>
        </p:nvSpPr>
        <p:spPr>
          <a:xfrm>
            <a:off x="374904" y="856488"/>
            <a:ext cx="4992624" cy="1243584"/>
          </a:xfrm>
        </p:spPr>
        <p:txBody>
          <a:bodyPr anchor="ctr">
            <a:normAutofit/>
          </a:bodyPr>
          <a:lstStyle/>
          <a:p>
            <a:r>
              <a:rPr lang="en-US" sz="3400" dirty="0"/>
              <a:t>Chapter 1 - Introduction to Networks</a:t>
            </a:r>
          </a:p>
        </p:txBody>
      </p:sp>
      <p:sp>
        <p:nvSpPr>
          <p:cNvPr id="141" name="Rectangle 140">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43" name="Rectangle 142">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66C1734B-8C19-476D-B460-D6E28BA408B5}"/>
              </a:ext>
            </a:extLst>
          </p:cNvPr>
          <p:cNvSpPr>
            <a:spLocks noGrp="1"/>
          </p:cNvSpPr>
          <p:nvPr>
            <p:ph idx="1"/>
          </p:nvPr>
        </p:nvSpPr>
        <p:spPr>
          <a:xfrm>
            <a:off x="374904" y="2522949"/>
            <a:ext cx="5065776" cy="3402363"/>
          </a:xfrm>
        </p:spPr>
        <p:txBody>
          <a:bodyPr anchor="t">
            <a:normAutofit/>
          </a:bodyPr>
          <a:lstStyle/>
          <a:p>
            <a:pPr marL="0" indent="0">
              <a:buNone/>
            </a:pPr>
            <a:r>
              <a:rPr lang="en-US" sz="2400" b="1" dirty="0"/>
              <a:t>Star Topology</a:t>
            </a:r>
            <a:r>
              <a:rPr lang="en-US" sz="2400" dirty="0"/>
              <a:t> -The star topology is a network arranged to include a central node that all other devices attach to directly. The central node is also how all devices communicate. The star topology is one of the oldest and most used topologies today.</a:t>
            </a:r>
          </a:p>
          <a:p>
            <a:endParaRPr lang="en-US" sz="2000" dirty="0"/>
          </a:p>
        </p:txBody>
      </p:sp>
    </p:spTree>
    <p:extLst>
      <p:ext uri="{BB962C8B-B14F-4D97-AF65-F5344CB8AC3E}">
        <p14:creationId xmlns:p14="http://schemas.microsoft.com/office/powerpoint/2010/main" val="1815241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9" name="Rectangle 138">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Picture 2" descr="Businessman touching modern tablet with virtual panel of bus topology , Computer network technology concept">
            <a:extLst>
              <a:ext uri="{FF2B5EF4-FFF2-40B4-BE49-F238E27FC236}">
                <a16:creationId xmlns:a16="http://schemas.microsoft.com/office/drawing/2014/main" id="{C7A27F49-786C-4204-BA73-39BFDEFE3D9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234" r="16626" b="-1"/>
          <a:stretch/>
        </p:blipFill>
        <p:spPr bwMode="auto">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141" name="Freeform: Shape 140">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43" name="Freeform: Shape 142">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A851DA5-5681-4C88-8E45-D920E1B62F49}"/>
              </a:ext>
            </a:extLst>
          </p:cNvPr>
          <p:cNvSpPr>
            <a:spLocks noGrp="1"/>
          </p:cNvSpPr>
          <p:nvPr>
            <p:ph type="title"/>
          </p:nvPr>
        </p:nvSpPr>
        <p:spPr>
          <a:xfrm>
            <a:off x="374904" y="856488"/>
            <a:ext cx="4992624" cy="1243584"/>
          </a:xfrm>
        </p:spPr>
        <p:txBody>
          <a:bodyPr anchor="ctr">
            <a:normAutofit/>
          </a:bodyPr>
          <a:lstStyle/>
          <a:p>
            <a:r>
              <a:rPr lang="en-US" sz="3400" dirty="0"/>
              <a:t>Chapter 1 - Introduction to Networks</a:t>
            </a:r>
          </a:p>
        </p:txBody>
      </p:sp>
      <p:sp>
        <p:nvSpPr>
          <p:cNvPr id="145" name="Rectangle 144">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47" name="Rectangle 146">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54" name="Content Placeholder 2053">
            <a:extLst>
              <a:ext uri="{FF2B5EF4-FFF2-40B4-BE49-F238E27FC236}">
                <a16:creationId xmlns:a16="http://schemas.microsoft.com/office/drawing/2014/main" id="{BE3E7DD1-6D04-40BC-898E-A546EF0FE823}"/>
              </a:ext>
            </a:extLst>
          </p:cNvPr>
          <p:cNvSpPr>
            <a:spLocks noGrp="1"/>
          </p:cNvSpPr>
          <p:nvPr>
            <p:ph idx="1"/>
          </p:nvPr>
        </p:nvSpPr>
        <p:spPr>
          <a:xfrm>
            <a:off x="374904" y="2522949"/>
            <a:ext cx="5065776" cy="3402363"/>
          </a:xfrm>
        </p:spPr>
        <p:txBody>
          <a:bodyPr anchor="t">
            <a:normAutofit/>
          </a:bodyPr>
          <a:lstStyle/>
          <a:p>
            <a:pPr marL="0" indent="0">
              <a:buNone/>
            </a:pPr>
            <a:r>
              <a:rPr lang="en-US" sz="2400" b="1" dirty="0"/>
              <a:t>Bus Topology- </a:t>
            </a:r>
            <a:r>
              <a:rPr lang="en-US" sz="2400" dirty="0"/>
              <a:t>A bus topology is a network arranged in a way in which all network nodes are connected to one linear cable. A bus topology is an older technology and not used nearly as much as the star. Bus topologies were initially created to connect the internal components of computers with each other.</a:t>
            </a:r>
          </a:p>
        </p:txBody>
      </p:sp>
    </p:spTree>
    <p:extLst>
      <p:ext uri="{BB962C8B-B14F-4D97-AF65-F5344CB8AC3E}">
        <p14:creationId xmlns:p14="http://schemas.microsoft.com/office/powerpoint/2010/main" val="2074157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3EAF38DC-B069-4F74-89ED-92C7579C3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74" name="Picture 2" descr="Businessman hand touching virtual panel of mesh topology , Computer network technology concept">
            <a:extLst>
              <a:ext uri="{FF2B5EF4-FFF2-40B4-BE49-F238E27FC236}">
                <a16:creationId xmlns:a16="http://schemas.microsoft.com/office/drawing/2014/main" id="{81A202B8-676D-4956-A0BB-D112134696D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861" r="-1" b="-1"/>
          <a:stretch/>
        </p:blipFill>
        <p:spPr bwMode="auto">
          <a:xfrm>
            <a:off x="4883023"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75" name="Freeform: Shape 74">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77" name="Freeform: Shape 76">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FC2784-C681-4E8E-9346-F6F54DD46328}"/>
              </a:ext>
            </a:extLst>
          </p:cNvPr>
          <p:cNvSpPr>
            <a:spLocks noGrp="1"/>
          </p:cNvSpPr>
          <p:nvPr>
            <p:ph type="title"/>
          </p:nvPr>
        </p:nvSpPr>
        <p:spPr>
          <a:xfrm>
            <a:off x="374904" y="856488"/>
            <a:ext cx="4992624" cy="1173761"/>
          </a:xfrm>
        </p:spPr>
        <p:txBody>
          <a:bodyPr anchor="b">
            <a:normAutofit/>
          </a:bodyPr>
          <a:lstStyle/>
          <a:p>
            <a:r>
              <a:rPr lang="en-US" sz="3400" dirty="0"/>
              <a:t>Chapter 1 - Introduction to Networks</a:t>
            </a:r>
          </a:p>
        </p:txBody>
      </p:sp>
      <p:sp>
        <p:nvSpPr>
          <p:cNvPr id="79" name="Rectangle 78">
            <a:extLst>
              <a:ext uri="{FF2B5EF4-FFF2-40B4-BE49-F238E27FC236}">
                <a16:creationId xmlns:a16="http://schemas.microsoft.com/office/drawing/2014/main" id="{7A0CBFF4-EA32-4FE2-BA6B-8F3A6E6ED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253806"/>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81" name="Rectangle 80">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078" name="Content Placeholder 3077">
            <a:extLst>
              <a:ext uri="{FF2B5EF4-FFF2-40B4-BE49-F238E27FC236}">
                <a16:creationId xmlns:a16="http://schemas.microsoft.com/office/drawing/2014/main" id="{365CCBB6-4A5D-4334-9CC1-36C1F421BB6C}"/>
              </a:ext>
            </a:extLst>
          </p:cNvPr>
          <p:cNvSpPr>
            <a:spLocks noGrp="1"/>
          </p:cNvSpPr>
          <p:nvPr>
            <p:ph idx="1"/>
          </p:nvPr>
        </p:nvSpPr>
        <p:spPr>
          <a:xfrm>
            <a:off x="374904" y="2522949"/>
            <a:ext cx="5065776" cy="3402363"/>
          </a:xfrm>
        </p:spPr>
        <p:txBody>
          <a:bodyPr anchor="t">
            <a:normAutofit/>
          </a:bodyPr>
          <a:lstStyle/>
          <a:p>
            <a:pPr marL="0" indent="0">
              <a:buNone/>
            </a:pPr>
            <a:r>
              <a:rPr lang="en-US" sz="2400" b="1" dirty="0"/>
              <a:t>Mesh</a:t>
            </a:r>
            <a:r>
              <a:rPr lang="en-US" sz="2400" dirty="0"/>
              <a:t>- A mesh topology is a network arranged in a way in which all network nodes are directly connected to most or all other nodes. Mesh networks are extremely redundant, allowing for data to be transmitted in the event of an outage or if a connection goes down</a:t>
            </a:r>
          </a:p>
        </p:txBody>
      </p:sp>
    </p:spTree>
    <p:extLst>
      <p:ext uri="{BB962C8B-B14F-4D97-AF65-F5344CB8AC3E}">
        <p14:creationId xmlns:p14="http://schemas.microsoft.com/office/powerpoint/2010/main" val="352134584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1328</Words>
  <Application>Microsoft Office PowerPoint</Application>
  <PresentationFormat>Widescreen</PresentationFormat>
  <Paragraphs>85</Paragraphs>
  <Slides>19</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19</vt:i4>
      </vt:variant>
    </vt:vector>
  </HeadingPairs>
  <TitlesOfParts>
    <vt:vector size="28" baseType="lpstr">
      <vt:lpstr>Arial</vt:lpstr>
      <vt:lpstr>Calibri Light</vt:lpstr>
      <vt:lpstr>Bebas Neue</vt:lpstr>
      <vt:lpstr>Poppins Medium</vt:lpstr>
      <vt:lpstr>Calibri</vt:lpstr>
      <vt:lpstr>Poppins SemiBold</vt:lpstr>
      <vt:lpstr>Montserrat Light</vt:lpstr>
      <vt:lpstr>Office Theme</vt:lpstr>
      <vt:lpstr>Custom Design</vt:lpstr>
      <vt:lpstr>PowerPoint Presentation</vt:lpstr>
      <vt:lpstr>Chapter 1 Introduction to Networks</vt:lpstr>
      <vt:lpstr>Objectives </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lpstr>Chapter 1 - Introduction to Networks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Leaston</dc:creator>
  <cp:lastModifiedBy>John Leaston</cp:lastModifiedBy>
  <cp:revision>3</cp:revision>
  <dcterms:created xsi:type="dcterms:W3CDTF">2021-01-08T23:58:01Z</dcterms:created>
  <dcterms:modified xsi:type="dcterms:W3CDTF">2021-01-09T00:17:24Z</dcterms:modified>
</cp:coreProperties>
</file>